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2"/>
  </p:notesMasterIdLst>
  <p:sldIdLst>
    <p:sldId id="277" r:id="rId2"/>
    <p:sldId id="259" r:id="rId3"/>
    <p:sldId id="269" r:id="rId4"/>
    <p:sldId id="279" r:id="rId5"/>
    <p:sldId id="285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80" r:id="rId15"/>
    <p:sldId id="299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86" r:id="rId24"/>
    <p:sldId id="281" r:id="rId25"/>
    <p:sldId id="300" r:id="rId26"/>
    <p:sldId id="301" r:id="rId27"/>
    <p:sldId id="302" r:id="rId28"/>
    <p:sldId id="282" r:id="rId29"/>
    <p:sldId id="297" r:id="rId30"/>
    <p:sldId id="30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FF"/>
    <a:srgbClr val="42672B"/>
    <a:srgbClr val="34C93C"/>
    <a:srgbClr val="6FE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1E4DD-9B8E-4133-BA9C-8F826CC289F9}" v="11" dt="2020-05-23T06:16:13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95304"/>
  </p:normalViewPr>
  <p:slideViewPr>
    <p:cSldViewPr snapToGrid="0" snapToObjects="1">
      <p:cViewPr varScale="1">
        <p:scale>
          <a:sx n="115" d="100"/>
          <a:sy n="115" d="100"/>
        </p:scale>
        <p:origin x="16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a6ab6e601bb8296" providerId="LiveId" clId="{4021E4DD-9B8E-4133-BA9C-8F826CC289F9}"/>
    <pc:docChg chg="modSld">
      <pc:chgData name="" userId="9a6ab6e601bb8296" providerId="LiveId" clId="{4021E4DD-9B8E-4133-BA9C-8F826CC289F9}" dt="2020-05-23T06:16:13.540" v="10" actId="114"/>
      <pc:docMkLst>
        <pc:docMk/>
      </pc:docMkLst>
      <pc:sldChg chg="modSp">
        <pc:chgData name="" userId="9a6ab6e601bb8296" providerId="LiveId" clId="{4021E4DD-9B8E-4133-BA9C-8F826CC289F9}" dt="2020-05-23T06:16:13.540" v="10" actId="114"/>
        <pc:sldMkLst>
          <pc:docMk/>
          <pc:sldMk cId="1889267076" sldId="262"/>
        </pc:sldMkLst>
        <pc:spChg chg="mod">
          <ac:chgData name="" userId="9a6ab6e601bb8296" providerId="LiveId" clId="{4021E4DD-9B8E-4133-BA9C-8F826CC289F9}" dt="2020-05-23T06:16:13.540" v="10" actId="114"/>
          <ac:spMkLst>
            <pc:docMk/>
            <pc:sldMk cId="1889267076" sldId="262"/>
            <ac:spMk id="15" creationId="{00000000-0000-0000-0000-000000000000}"/>
          </ac:spMkLst>
        </pc:spChg>
      </pc:sldChg>
      <pc:sldChg chg="modSp">
        <pc:chgData name="" userId="9a6ab6e601bb8296" providerId="LiveId" clId="{4021E4DD-9B8E-4133-BA9C-8F826CC289F9}" dt="2020-05-23T06:14:39.362" v="9" actId="1076"/>
        <pc:sldMkLst>
          <pc:docMk/>
          <pc:sldMk cId="211795437" sldId="269"/>
        </pc:sldMkLst>
        <pc:spChg chg="mod">
          <ac:chgData name="" userId="9a6ab6e601bb8296" providerId="LiveId" clId="{4021E4DD-9B8E-4133-BA9C-8F826CC289F9}" dt="2020-05-23T06:12:14.652" v="0" actId="114"/>
          <ac:spMkLst>
            <pc:docMk/>
            <pc:sldMk cId="211795437" sldId="269"/>
            <ac:spMk id="9" creationId="{00000000-0000-0000-0000-000000000000}"/>
          </ac:spMkLst>
        </pc:spChg>
        <pc:spChg chg="mod">
          <ac:chgData name="" userId="9a6ab6e601bb8296" providerId="LiveId" clId="{4021E4DD-9B8E-4133-BA9C-8F826CC289F9}" dt="2020-05-23T06:14:39.362" v="9" actId="1076"/>
          <ac:spMkLst>
            <pc:docMk/>
            <pc:sldMk cId="211795437" sldId="269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8DF57-99F5-A345-95F1-374F3F5821B3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2682-CAF6-B345-94CF-89C0ABFA7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4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9238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47008"/>
            <a:ext cx="6858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2200" b="0" i="0" baseline="0"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t="2500" r="8874" b="6231"/>
          <a:stretch/>
        </p:blipFill>
        <p:spPr>
          <a:xfrm>
            <a:off x="92504" y="77620"/>
            <a:ext cx="1088980" cy="1077393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0162B-F3EE-A843-A931-B7C4226C536E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2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46307"/>
            <a:ext cx="8446478" cy="5659901"/>
          </a:xfrm>
        </p:spPr>
        <p:txBody>
          <a:bodyPr/>
          <a:lstStyle>
            <a:lvl1pPr marL="91440" marR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None/>
              <a:tabLst/>
              <a:defRPr sz="2400" baseline="0">
                <a:latin typeface="Helvetica" charset="0"/>
                <a:ea typeface="Helvetica" charset="0"/>
                <a:cs typeface="Helvetica" charset="0"/>
              </a:defRPr>
            </a:lvl1pPr>
            <a:lvl2pPr marL="320040" indent="-228600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125000"/>
              <a:buFont typeface="Arial" charset="0"/>
              <a:buChar char="•"/>
              <a:defRPr sz="2200" baseline="0">
                <a:latin typeface="Helvetica" charset="0"/>
                <a:ea typeface="Helvetica" charset="0"/>
                <a:cs typeface="Helvetica" charset="0"/>
              </a:defRPr>
            </a:lvl2pPr>
            <a:lvl3pPr marL="640080" marR="0" indent="-274320" algn="l" defTabSz="914400" rtl="0" eaLnBrk="1" fontAlgn="auto" latinLnBrk="0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Char char="Ø"/>
              <a:tabLst/>
              <a:defRPr sz="1800" baseline="0">
                <a:latin typeface="Helvetica" charset="0"/>
                <a:ea typeface="Helvetica" charset="0"/>
                <a:cs typeface="Helvetica" charset="0"/>
              </a:defRPr>
            </a:lvl3pPr>
            <a:lvl4pPr marL="182880">
              <a:buSzPct val="100000"/>
              <a:buFont typeface="Arial" charset="0"/>
              <a:buChar char="•"/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182880">
              <a:buSzPct val="100000"/>
              <a:buFont typeface="Arial" charset="0"/>
              <a:buChar char="•"/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Click to edit Master text styles</a:t>
            </a:r>
          </a:p>
          <a:p>
            <a:pPr marL="457200" marR="0" lvl="1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Second level</a:t>
            </a:r>
          </a:p>
          <a:p>
            <a:pPr marL="457200" marR="0" lvl="2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Third level</a:t>
            </a:r>
          </a:p>
          <a:p>
            <a:pPr marL="457200" marR="0" lvl="3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Fourth level</a:t>
            </a:r>
          </a:p>
          <a:p>
            <a:pPr marL="457200" marR="0" lvl="4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682156" y="6506208"/>
            <a:ext cx="1904458" cy="351791"/>
          </a:xfrm>
        </p:spPr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81000" y="50104"/>
            <a:ext cx="8446478" cy="69503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V="1">
            <a:off x="381000" y="782625"/>
            <a:ext cx="8446478" cy="1146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350">
              <a:ea typeface="宋体" pitchFamily="2" charset="-122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10274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5851" y="6506209"/>
            <a:ext cx="2013963" cy="351791"/>
          </a:xfrm>
        </p:spPr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143496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786A-7B13-4343-8D26-0F9B2AC7D024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74649" y="1092383"/>
            <a:ext cx="8018584" cy="1545309"/>
          </a:xfrm>
        </p:spPr>
        <p:txBody>
          <a:bodyPr anchor="b">
            <a:normAutofit/>
          </a:bodyPr>
          <a:lstStyle>
            <a:lvl1pPr algn="l">
              <a:defRPr sz="360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4647" y="2898164"/>
            <a:ext cx="8018586" cy="3608044"/>
          </a:xfrm>
        </p:spPr>
        <p:txBody>
          <a:bodyPr>
            <a:normAutofit/>
          </a:bodyPr>
          <a:lstStyle>
            <a:lvl1pPr marL="704088" marR="0" indent="-704088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baseline="0"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1.1. Click to edit Master subtitle style Click to edit Master subtitle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12202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>
            <a:extLst>
              <a:ext uri="{FF2B5EF4-FFF2-40B4-BE49-F238E27FC236}">
                <a16:creationId xmlns:a16="http://schemas.microsoft.com/office/drawing/2014/main" id="{3B8BCFD1-FC58-45D9-AACF-803814D9DFBE}"/>
              </a:ext>
            </a:extLst>
          </p:cNvPr>
          <p:cNvSpPr/>
          <p:nvPr userDrawn="1"/>
        </p:nvSpPr>
        <p:spPr>
          <a:xfrm>
            <a:off x="0" y="6506208"/>
            <a:ext cx="9144465" cy="351792"/>
          </a:xfrm>
          <a:prstGeom prst="rect">
            <a:avLst/>
          </a:prstGeom>
          <a:solidFill>
            <a:srgbClr val="0058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2" y="73684"/>
            <a:ext cx="8383858" cy="67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927100"/>
            <a:ext cx="8383858" cy="557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468" y="6506208"/>
            <a:ext cx="2061582" cy="35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C482F2C-40CD-EB43-96AB-519F7D2A3EB2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7715" y="6506209"/>
            <a:ext cx="2013963" cy="3517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2AEAD966-1EF9-3A44-9B11-0C8090371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39860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63" r:id="rId4"/>
  </p:sldLayoutIdLst>
  <p:hf hdr="0"/>
  <p:txStyles>
    <p:titleStyle>
      <a:lvl1pPr marL="713232" indent="-713232"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42672B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411480" indent="-411480" algn="l" defTabSz="914400" rtl="0" eaLnBrk="1" latinLnBrk="0" hangingPunct="1">
        <a:lnSpc>
          <a:spcPct val="125000"/>
        </a:lnSpc>
        <a:spcBef>
          <a:spcPts val="1000"/>
        </a:spcBef>
        <a:buFont typeface="Arial" charset="0"/>
        <a:buChar char="•"/>
        <a:defRPr sz="2800" kern="1200" baseline="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 baseline="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290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30.png"/><Relationship Id="rId18" Type="http://schemas.openxmlformats.org/officeDocument/2006/relationships/image" Target="../media/image27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32.png"/><Relationship Id="rId17" Type="http://schemas.openxmlformats.org/officeDocument/2006/relationships/image" Target="../media/image26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11" Type="http://schemas.openxmlformats.org/officeDocument/2006/relationships/image" Target="../media/image310.png"/><Relationship Id="rId5" Type="http://schemas.openxmlformats.org/officeDocument/2006/relationships/image" Target="../media/image370.png"/><Relationship Id="rId15" Type="http://schemas.openxmlformats.org/officeDocument/2006/relationships/image" Target="../media/image240.png"/><Relationship Id="rId10" Type="http://schemas.openxmlformats.org/officeDocument/2006/relationships/image" Target="../media/image300.png"/><Relationship Id="rId4" Type="http://schemas.openxmlformats.org/officeDocument/2006/relationships/image" Target="../media/image360.png"/><Relationship Id="rId9" Type="http://schemas.openxmlformats.org/officeDocument/2006/relationships/image" Target="../media/image290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tiff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7" Type="http://schemas.openxmlformats.org/officeDocument/2006/relationships/image" Target="../media/image5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1.png"/><Relationship Id="rId5" Type="http://schemas.openxmlformats.org/officeDocument/2006/relationships/image" Target="../media/image590.png"/><Relationship Id="rId4" Type="http://schemas.openxmlformats.org/officeDocument/2006/relationships/image" Target="../media/image6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31.png"/><Relationship Id="rId3" Type="http://schemas.openxmlformats.org/officeDocument/2006/relationships/image" Target="../media/image13.png"/><Relationship Id="rId7" Type="http://schemas.openxmlformats.org/officeDocument/2006/relationships/image" Target="../media/image170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5" Type="http://schemas.openxmlformats.org/officeDocument/2006/relationships/image" Target="../media/image38.png"/><Relationship Id="rId10" Type="http://schemas.openxmlformats.org/officeDocument/2006/relationships/image" Target="../media/image20.png"/><Relationship Id="rId9" Type="http://schemas.openxmlformats.org/officeDocument/2006/relationships/image" Target="../media/image191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11" Type="http://schemas.openxmlformats.org/officeDocument/2006/relationships/image" Target="../media/image100.png"/><Relationship Id="rId5" Type="http://schemas.openxmlformats.org/officeDocument/2006/relationships/image" Target="../media/image18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30.png"/><Relationship Id="rId10" Type="http://schemas.openxmlformats.org/officeDocument/2006/relationships/image" Target="../media/image270.png"/><Relationship Id="rId4" Type="http://schemas.openxmlformats.org/officeDocument/2006/relationships/image" Target="../media/image25.png"/><Relationship Id="rId9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7635"/>
            <a:ext cx="7772400" cy="2387600"/>
          </a:xfrm>
        </p:spPr>
        <p:txBody>
          <a:bodyPr/>
          <a:lstStyle/>
          <a:p>
            <a:r>
              <a:rPr lang="en-US" dirty="0"/>
              <a:t>Expectation-Maximization Algorithm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949" y="3858024"/>
            <a:ext cx="6858000" cy="16557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Shang</a:t>
            </a:r>
            <a:r>
              <a:rPr lang="en-US" altLang="zh-CN" dirty="0"/>
              <a:t>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</a:p>
          <a:p>
            <a:pPr>
              <a:lnSpc>
                <a:spcPct val="120000"/>
              </a:lnSpc>
            </a:pPr>
            <a:r>
              <a:rPr lang="en-US" dirty="0"/>
              <a:t>Sun </a:t>
            </a:r>
            <a:r>
              <a:rPr lang="en-US" dirty="0" err="1"/>
              <a:t>Yat-sen</a:t>
            </a:r>
            <a:r>
              <a:rPr lang="en-US" dirty="0"/>
              <a:t> University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0162B-F3EE-A843-A931-B7C4226C536E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09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7550" y="288084"/>
                <a:ext cx="4554648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 </m:t>
                          </m:r>
                        </m:e>
                      </m:func>
                      <m:r>
                        <a:rPr lang="en-US" sz="2000" b="1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550" y="288084"/>
                <a:ext cx="4554648" cy="445635"/>
              </a:xfrm>
              <a:prstGeom prst="rect">
                <a:avLst/>
              </a:prstGeom>
              <a:blipFill rotWithShape="0">
                <a:blip r:embed="rId2"/>
                <a:stretch>
                  <a:fillRect t="-82192" b="-10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41903" y="860316"/>
                <a:ext cx="3394106" cy="641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03" y="860316"/>
                <a:ext cx="3394106" cy="6419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5660" y="1569490"/>
                <a:ext cx="77109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If we 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dirty="0"/>
                  <a:t> as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" y="1569490"/>
                <a:ext cx="7710985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870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2077" y="2120033"/>
                <a:ext cx="4133110" cy="52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0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077" y="2120033"/>
                <a:ext cx="4133110" cy="522835"/>
              </a:xfrm>
              <a:prstGeom prst="rect">
                <a:avLst/>
              </a:prstGeom>
              <a:blipFill rotWithShape="0">
                <a:blip r:embed="rId5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24468" y="2695655"/>
            <a:ext cx="7710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then we must have the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88330" y="3184523"/>
                <a:ext cx="5837543" cy="76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charset="0"/>
                        </a:rPr>
                        <m:t>≥</m:t>
                      </m:r>
                      <m:limLow>
                        <m:limLow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000" b="1" i="1">
                              <a:latin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</a:rPr>
                                <m:t>) </m:t>
                              </m:r>
                            </m:e>
                          </m:func>
                        </m:lim>
                      </m:limLow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330" y="3184523"/>
                <a:ext cx="5837543" cy="766364"/>
              </a:xfrm>
              <a:prstGeom prst="rect">
                <a:avLst/>
              </a:prstGeom>
              <a:blipFill rotWithShape="0">
                <a:blip r:embed="rId6"/>
                <a:stretch>
                  <a:fillRect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1398466" y="4272460"/>
            <a:ext cx="6803838" cy="2183077"/>
            <a:chOff x="823365" y="2434209"/>
            <a:chExt cx="6496727" cy="1907732"/>
          </a:xfrm>
        </p:grpSpPr>
        <p:grpSp>
          <p:nvGrpSpPr>
            <p:cNvPr id="12" name="Group 11"/>
            <p:cNvGrpSpPr/>
            <p:nvPr/>
          </p:nvGrpSpPr>
          <p:grpSpPr>
            <a:xfrm>
              <a:off x="4604239" y="2434209"/>
              <a:ext cx="2715853" cy="1884675"/>
              <a:chOff x="4342781" y="2300497"/>
              <a:chExt cx="2705443" cy="209012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342781" y="2727839"/>
                <a:ext cx="2705443" cy="1662779"/>
                <a:chOff x="4916455" y="4927414"/>
                <a:chExt cx="2780061" cy="1971047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916455" y="4927414"/>
                  <a:ext cx="2780061" cy="1483894"/>
                  <a:chOff x="1731781" y="4459707"/>
                  <a:chExt cx="2780061" cy="1483894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1864895" y="5943601"/>
                    <a:ext cx="2646947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1852864" y="4471739"/>
                    <a:ext cx="2658978" cy="0"/>
                  </a:xfrm>
                  <a:prstGeom prst="line">
                    <a:avLst/>
                  </a:prstGeom>
                  <a:ln w="25400">
                    <a:solidFill>
                      <a:srgbClr val="FF0000">
                        <a:alpha val="44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1864895" y="4475855"/>
                    <a:ext cx="1203158" cy="0"/>
                  </a:xfrm>
                  <a:prstGeom prst="line">
                    <a:avLst/>
                  </a:prstGeom>
                  <a:ln w="25400">
                    <a:solidFill>
                      <a:srgbClr val="2534FF">
                        <a:alpha val="58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/>
                  <p:cNvCxnSpPr/>
                  <p:nvPr/>
                </p:nvCxnSpPr>
                <p:spPr>
                  <a:xfrm>
                    <a:off x="2219979" y="4475854"/>
                    <a:ext cx="0" cy="1447693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3389190" y="4459707"/>
                    <a:ext cx="0" cy="1483894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1731781" y="5248553"/>
                        <a:ext cx="825174" cy="4163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31781" y="5248553"/>
                        <a:ext cx="825174" cy="41632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r="-8271" b="-1153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3329682" y="5016988"/>
                        <a:ext cx="1150038" cy="4163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 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" name="TextBox 2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29682" y="5016988"/>
                        <a:ext cx="1150038" cy="416324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76923" r="-3784" b="-10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5358656" y="6484980"/>
                      <a:ext cx="2133963" cy="4134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58656" y="6484980"/>
                      <a:ext cx="2133963" cy="413481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37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Connector 24"/>
              <p:cNvCxnSpPr/>
              <p:nvPr/>
            </p:nvCxnSpPr>
            <p:spPr>
              <a:xfrm>
                <a:off x="4450455" y="2300497"/>
                <a:ext cx="1170865" cy="0"/>
              </a:xfrm>
              <a:prstGeom prst="line">
                <a:avLst/>
              </a:prstGeom>
              <a:ln w="25400">
                <a:solidFill>
                  <a:srgbClr val="2534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5254756" y="2313219"/>
                <a:ext cx="0" cy="16664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822652" y="2930620"/>
                    <a:ext cx="1149818" cy="3488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2652" y="2930620"/>
                    <a:ext cx="1149818" cy="348813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823365" y="2842603"/>
              <a:ext cx="2918322" cy="1499338"/>
              <a:chOff x="5037538" y="4927414"/>
              <a:chExt cx="2807367" cy="193031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037538" y="4927414"/>
                <a:ext cx="2807367" cy="1483894"/>
                <a:chOff x="1852864" y="4459707"/>
                <a:chExt cx="2807367" cy="1483894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852864" y="4471739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864895" y="4475855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2418343" y="4475855"/>
                  <a:ext cx="0" cy="14476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2370215" y="5301736"/>
                      <a:ext cx="825174" cy="4134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6"/>
                      <a:ext cx="825174" cy="413481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r="-2128" b="-1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3510193" y="5016988"/>
                      <a:ext cx="1150038" cy="407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581387" y="6444253"/>
                    <a:ext cx="1788139" cy="413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1387" y="6444253"/>
                    <a:ext cx="1788139" cy="41348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ight Arrow 13"/>
            <p:cNvSpPr/>
            <p:nvPr/>
          </p:nvSpPr>
          <p:spPr>
            <a:xfrm>
              <a:off x="3958728" y="3300600"/>
              <a:ext cx="586527" cy="18744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95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984" y="136474"/>
            <a:ext cx="8678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From the nonnegative property of KL-divergence, we known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86050" y="778049"/>
                <a:ext cx="4267198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)||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778049"/>
                <a:ext cx="4267198" cy="445635"/>
              </a:xfrm>
              <a:prstGeom prst="rect">
                <a:avLst/>
              </a:prstGeom>
              <a:blipFill rotWithShape="0">
                <a:blip r:embed="rId2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983" y="1818821"/>
                <a:ext cx="86784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>
                            <a:latin typeface="Cambria Math" charset="0"/>
                          </a:rPr>
                          <m:t>𝑝</m:t>
                        </m:r>
                        <m:r>
                          <a:rPr lang="en-US"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latin typeface="Cambria Math" charset="0"/>
                          </a:rPr>
                          <m:t>𝒙</m:t>
                        </m:r>
                        <m:r>
                          <a:rPr lang="en-US">
                            <a:latin typeface="Cambria Math" charset="0"/>
                          </a:rPr>
                          <m:t>;</m:t>
                        </m:r>
                        <m:r>
                          <a:rPr lang="en-US">
                            <a:latin typeface="Cambria Math" charset="0"/>
                          </a:rPr>
                          <m:t>𝜽</m:t>
                        </m:r>
                        <m:r>
                          <a:rPr lang="en-US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𝑞</m:t>
                        </m:r>
                        <m:r>
                          <a:rPr lang="en-US"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+</m:t>
                    </m:r>
                    <m:r>
                      <a:rPr lang="en-US">
                        <a:latin typeface="Cambria Math" charset="0"/>
                      </a:rPr>
                      <m:t>𝐾𝐿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𝑞</m:t>
                    </m:r>
                    <m:r>
                      <a:rPr lang="en-US">
                        <a:latin typeface="Cambria Math" charset="0"/>
                      </a:rPr>
                      <m:t>||</m:t>
                    </m:r>
                    <m:r>
                      <a:rPr lang="en-US">
                        <a:latin typeface="Cambria Math" charset="0"/>
                      </a:rPr>
                      <m:t>𝑝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𝒛</m:t>
                    </m:r>
                    <m:r>
                      <a:rPr lang="en-US">
                        <a:latin typeface="Cambria Math" charset="0"/>
                      </a:rPr>
                      <m:t>|</m:t>
                    </m:r>
                    <m:r>
                      <a:rPr lang="en-US">
                        <a:latin typeface="Cambria Math" charset="0"/>
                      </a:rPr>
                      <m:t>𝒙</m:t>
                    </m:r>
                    <m:r>
                      <a:rPr lang="en-US">
                        <a:latin typeface="Cambria Math" charset="0"/>
                      </a:rPr>
                      <m:t>;</m:t>
                    </m:r>
                    <m:r>
                      <a:rPr lang="en-US">
                        <a:latin typeface="Cambria Math" charset="0"/>
                      </a:rPr>
                      <m:t>𝜽</m:t>
                    </m:r>
                    <m:r>
                      <a:rPr lang="en-US">
                        <a:latin typeface="Cambria Math" charset="0"/>
                      </a:rPr>
                      <m:t>))</m:t>
                    </m:r>
                  </m:oMath>
                </a14:m>
                <a:r>
                  <a:rPr lang="en-US" dirty="0"/>
                  <a:t> holds for any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, thus we have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3" y="1818821"/>
                <a:ext cx="8678493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772"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3245" y="3056306"/>
                <a:ext cx="8335536" cy="76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000" b="1" i="1"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 </m:t>
                              </m:r>
                            </m:e>
                          </m:func>
                        </m:lim>
                      </m:limLow>
                      <m:r>
                        <a:rPr lang="en-US" sz="2000" b="1" i="1">
                          <a:latin typeface="Cambria Math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𝐾𝐿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</a:rPr>
                                <m:t>)||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</a:rPr>
                                <m:t>))</m:t>
                              </m:r>
                            </m:e>
                          </m:groupChr>
                        </m:e>
                        <m:lim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≥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5" y="3056306"/>
                <a:ext cx="8335536" cy="766364"/>
              </a:xfrm>
              <a:prstGeom prst="rect">
                <a:avLst/>
              </a:prstGeom>
              <a:blipFill rotWithShape="0">
                <a:blip r:embed="rId4"/>
                <a:stretch>
                  <a:fillRect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8982" y="4355311"/>
            <a:ext cx="8678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chemeClr val="accent2"/>
              </a:buClr>
              <a:buFont typeface="Arial" charset="0"/>
              <a:buChar char="•"/>
            </a:pPr>
            <a:r>
              <a:rPr lang="en-US" sz="2200"/>
              <a:t>Thus, we </a:t>
            </a:r>
            <a:r>
              <a:rPr lang="en-US" sz="2200" dirty="0"/>
              <a:t>can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76113" y="5015013"/>
                <a:ext cx="4410140" cy="4210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≥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3" y="5015013"/>
                <a:ext cx="4410140" cy="421013"/>
              </a:xfrm>
              <a:prstGeom prst="rect">
                <a:avLst/>
              </a:prstGeom>
              <a:blipFill rotWithShape="0">
                <a:blip r:embed="rId7"/>
                <a:stretch>
                  <a:fillRect b="-14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04567" y="5789774"/>
            <a:ext cx="771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i="1">
                <a:solidFill>
                  <a:srgbClr val="C00000"/>
                </a:solidFill>
              </a:rPr>
              <a:t>EM algorithm can guarantee </a:t>
            </a:r>
            <a:r>
              <a:rPr lang="en-US" sz="2000" i="1" dirty="0">
                <a:solidFill>
                  <a:srgbClr val="C00000"/>
                </a:solidFill>
              </a:rPr>
              <a:t>the increase of likelihood at </a:t>
            </a:r>
            <a:r>
              <a:rPr lang="en-US" sz="2000" i="1">
                <a:solidFill>
                  <a:srgbClr val="C00000"/>
                </a:solidFill>
              </a:rPr>
              <a:t>each step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2068" y="3452230"/>
            <a:ext cx="4181562" cy="2551615"/>
            <a:chOff x="2482571" y="4394409"/>
            <a:chExt cx="3846491" cy="2287695"/>
          </a:xfrm>
        </p:grpSpPr>
        <p:grpSp>
          <p:nvGrpSpPr>
            <p:cNvPr id="6" name="Group 5"/>
            <p:cNvGrpSpPr/>
            <p:nvPr/>
          </p:nvGrpSpPr>
          <p:grpSpPr>
            <a:xfrm>
              <a:off x="2482571" y="4760721"/>
              <a:ext cx="3404888" cy="1921383"/>
              <a:chOff x="4116181" y="2259787"/>
              <a:chExt cx="3391835" cy="2130831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116181" y="2727839"/>
                <a:ext cx="3391835" cy="1662779"/>
                <a:chOff x="4683602" y="4927414"/>
                <a:chExt cx="3485383" cy="1971047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4683602" y="4927414"/>
                  <a:ext cx="3485383" cy="1483894"/>
                  <a:chOff x="1498928" y="4459707"/>
                  <a:chExt cx="3485383" cy="1483894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1864896" y="5943601"/>
                    <a:ext cx="3119415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1852864" y="4471740"/>
                    <a:ext cx="3057550" cy="0"/>
                  </a:xfrm>
                  <a:prstGeom prst="line">
                    <a:avLst/>
                  </a:prstGeom>
                  <a:ln w="25400">
                    <a:solidFill>
                      <a:srgbClr val="FF0000">
                        <a:alpha val="3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1864895" y="4475855"/>
                    <a:ext cx="1203158" cy="0"/>
                  </a:xfrm>
                  <a:prstGeom prst="line">
                    <a:avLst/>
                  </a:prstGeom>
                  <a:ln w="25400">
                    <a:solidFill>
                      <a:srgbClr val="2534FF">
                        <a:alpha val="4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>
                    <a:off x="2219979" y="4475854"/>
                    <a:ext cx="0" cy="1447693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/>
                  <p:cNvCxnSpPr/>
                  <p:nvPr/>
                </p:nvCxnSpPr>
                <p:spPr>
                  <a:xfrm>
                    <a:off x="3389190" y="4459707"/>
                    <a:ext cx="0" cy="1483894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1498928" y="5146823"/>
                        <a:ext cx="825174" cy="4163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98928" y="5146823"/>
                        <a:ext cx="825174" cy="41632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9091" b="-260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3352109" y="5162333"/>
                        <a:ext cx="1150038" cy="4163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 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52109" y="5162333"/>
                        <a:ext cx="1150038" cy="416324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82979" r="-4348" b="-12978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358656" y="6484980"/>
                      <a:ext cx="2133963" cy="4134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58656" y="6484980"/>
                      <a:ext cx="2133963" cy="41348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255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4450455" y="2259787"/>
                <a:ext cx="1170865" cy="0"/>
              </a:xfrm>
              <a:prstGeom prst="line">
                <a:avLst/>
              </a:prstGeom>
              <a:ln w="25400">
                <a:solidFill>
                  <a:srgbClr val="2534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5254756" y="2259787"/>
                <a:ext cx="344" cy="17198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868616" y="2931205"/>
                    <a:ext cx="1149818" cy="3488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616" y="2931205"/>
                    <a:ext cx="1149818" cy="3488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Connector 6"/>
            <p:cNvCxnSpPr/>
            <p:nvPr/>
          </p:nvCxnSpPr>
          <p:spPr>
            <a:xfrm>
              <a:off x="2796949" y="4394409"/>
              <a:ext cx="301831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3237902" y="4394409"/>
              <a:ext cx="3830" cy="3663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241731" y="4409206"/>
                  <a:ext cx="1594963" cy="316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</a:rPr>
                          <m:t>𝐾𝐿</m:t>
                        </m:r>
                        <m:r>
                          <a:rPr lang="en-US" sz="1400" i="1">
                            <a:latin typeface="Cambria Math" charset="0"/>
                          </a:rPr>
                          <m:t>(</m:t>
                        </m:r>
                        <m:r>
                          <a:rPr lang="en-US" sz="1400" i="1">
                            <a:latin typeface="Cambria Math" charset="0"/>
                          </a:rPr>
                          <m:t>𝑞</m:t>
                        </m:r>
                        <m:r>
                          <a:rPr lang="en-US" sz="1400" i="1">
                            <a:latin typeface="Cambria Math" charset="0"/>
                          </a:rPr>
                          <m:t>||</m:t>
                        </m:r>
                        <m:r>
                          <a:rPr lang="en-US" sz="1400" i="1">
                            <a:latin typeface="Cambria Math" charset="0"/>
                          </a:rPr>
                          <m:t>𝑝</m:t>
                        </m:r>
                        <m:r>
                          <a:rPr lang="en-US" sz="1400" i="1">
                            <a:latin typeface="Cambria Math" charset="0"/>
                          </a:rPr>
                          <m:t>(</m:t>
                        </m:r>
                        <m:r>
                          <a:rPr lang="en-US" sz="1400" b="1" i="1">
                            <a:latin typeface="Cambria Math" charset="0"/>
                          </a:rPr>
                          <m:t>𝒛</m:t>
                        </m:r>
                        <m:r>
                          <a:rPr lang="en-US" sz="1400" b="1" i="1">
                            <a:latin typeface="Cambria Math" charset="0"/>
                          </a:rPr>
                          <m:t>|</m:t>
                        </m:r>
                        <m:r>
                          <a:rPr lang="en-US" sz="14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4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charset="0"/>
                              </a:rPr>
                              <m:t>+1</m:t>
                            </m:r>
                            <m:r>
                              <a:rPr lang="en-US" sz="1400" b="1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400" i="1">
                            <a:latin typeface="Cambria Math" charset="0"/>
                          </a:rPr>
                          <m:t>))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1731" y="4409206"/>
                  <a:ext cx="1594963" cy="3166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183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5542558" y="4409205"/>
              <a:ext cx="0" cy="190233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0390" y="5280568"/>
                  <a:ext cx="1398672" cy="316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 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390" y="5280568"/>
                  <a:ext cx="1398672" cy="3166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67241" b="-862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538935" y="3766622"/>
            <a:ext cx="2844236" cy="2156692"/>
            <a:chOff x="4342781" y="2300497"/>
            <a:chExt cx="2705443" cy="2090121"/>
          </a:xfrm>
        </p:grpSpPr>
        <p:grpSp>
          <p:nvGrpSpPr>
            <p:cNvPr id="38" name="Group 37"/>
            <p:cNvGrpSpPr/>
            <p:nvPr/>
          </p:nvGrpSpPr>
          <p:grpSpPr>
            <a:xfrm>
              <a:off x="4342781" y="2727839"/>
              <a:ext cx="2705443" cy="1662779"/>
              <a:chOff x="4916455" y="4927414"/>
              <a:chExt cx="2780061" cy="1971047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916455" y="4927414"/>
                <a:ext cx="2780061" cy="1483894"/>
                <a:chOff x="1731781" y="4459707"/>
                <a:chExt cx="2780061" cy="14838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852864" y="4471739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>
                      <a:alpha val="4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864895" y="4475855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219979" y="4475854"/>
                  <a:ext cx="0" cy="1447693"/>
                </a:xfrm>
                <a:prstGeom prst="straightConnector1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3389190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731781" y="5248553"/>
                      <a:ext cx="825174" cy="4163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1781" y="5248553"/>
                      <a:ext cx="825174" cy="416324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r="-8271" b="-1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3329682" y="5016988"/>
                      <a:ext cx="1150038" cy="4163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9682" y="5016988"/>
                      <a:ext cx="1150038" cy="416324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76923" r="-3784" b="-10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358656" y="6484980"/>
                    <a:ext cx="2133963" cy="4134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8656" y="6484980"/>
                    <a:ext cx="2133963" cy="41348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Connector 38"/>
            <p:cNvCxnSpPr/>
            <p:nvPr/>
          </p:nvCxnSpPr>
          <p:spPr>
            <a:xfrm>
              <a:off x="4450455" y="2300497"/>
              <a:ext cx="1170865" cy="0"/>
            </a:xfrm>
            <a:prstGeom prst="line">
              <a:avLst/>
            </a:prstGeom>
            <a:ln w="25400">
              <a:solidFill>
                <a:srgbClr val="2534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254756" y="2313219"/>
              <a:ext cx="0" cy="16664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822652" y="2930620"/>
                  <a:ext cx="1149818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+1</m:t>
                            </m:r>
                            <m:r>
                              <a:rPr lang="en-US" sz="1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2652" y="2930620"/>
                  <a:ext cx="1149818" cy="34881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ight Arrow 27"/>
          <p:cNvSpPr/>
          <p:nvPr/>
        </p:nvSpPr>
        <p:spPr>
          <a:xfrm rot="10800000">
            <a:off x="4575544" y="4770016"/>
            <a:ext cx="614253" cy="2145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C0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1497" y="578179"/>
            <a:ext cx="7891674" cy="1974653"/>
            <a:chOff x="1113480" y="2796852"/>
            <a:chExt cx="7585440" cy="1628405"/>
          </a:xfrm>
        </p:grpSpPr>
        <p:grpSp>
          <p:nvGrpSpPr>
            <p:cNvPr id="55" name="Group 54"/>
            <p:cNvGrpSpPr/>
            <p:nvPr/>
          </p:nvGrpSpPr>
          <p:grpSpPr>
            <a:xfrm>
              <a:off x="5164644" y="2828960"/>
              <a:ext cx="3534276" cy="1596297"/>
              <a:chOff x="5037538" y="4927414"/>
              <a:chExt cx="2807367" cy="189224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5037538" y="4927414"/>
                <a:ext cx="2807367" cy="1483894"/>
                <a:chOff x="1852864" y="4459707"/>
                <a:chExt cx="2807367" cy="1483894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852864" y="4471739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1864895" y="4475855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2418343" y="4475855"/>
                  <a:ext cx="0" cy="14476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2370215" y="5301736"/>
                      <a:ext cx="825174" cy="3754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6"/>
                      <a:ext cx="825174" cy="375402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/>
                    <p:cNvSpPr txBox="1"/>
                    <p:nvPr/>
                  </p:nvSpPr>
                  <p:spPr>
                    <a:xfrm>
                      <a:off x="3510193" y="5016988"/>
                      <a:ext cx="1150038" cy="3754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581387" y="6444252"/>
                    <a:ext cx="1788139" cy="3754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1387" y="6444252"/>
                    <a:ext cx="1788139" cy="3754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>
              <a:off x="1113480" y="2796852"/>
              <a:ext cx="2849508" cy="1560858"/>
              <a:chOff x="5037537" y="4927414"/>
              <a:chExt cx="2807368" cy="1870919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5037537" y="4927414"/>
                <a:ext cx="2807368" cy="1483894"/>
                <a:chOff x="1852863" y="4459707"/>
                <a:chExt cx="2807368" cy="1483894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852863" y="4459708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852863" y="4973054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2418343" y="4973054"/>
                  <a:ext cx="0" cy="9504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2097506" y="4459707"/>
                  <a:ext cx="0" cy="51334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2045362" y="4523869"/>
                      <a:ext cx="978565" cy="368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5362" y="4523869"/>
                      <a:ext cx="978565" cy="368916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2370215" y="5301735"/>
                      <a:ext cx="825174" cy="3796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5"/>
                      <a:ext cx="825174" cy="37960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348" b="-1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3510193" y="5016988"/>
                      <a:ext cx="1150038" cy="3796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738369" y="6418733"/>
                    <a:ext cx="1801077" cy="3796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≠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8369" y="6418733"/>
                    <a:ext cx="1801077" cy="379600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Right Arrow 56"/>
            <p:cNvSpPr/>
            <p:nvPr/>
          </p:nvSpPr>
          <p:spPr>
            <a:xfrm>
              <a:off x="4398244" y="3395025"/>
              <a:ext cx="586527" cy="18744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</p:grpSp>
      <p:sp>
        <p:nvSpPr>
          <p:cNvPr id="79" name="Curved Left Arrow 78"/>
          <p:cNvSpPr/>
          <p:nvPr/>
        </p:nvSpPr>
        <p:spPr>
          <a:xfrm>
            <a:off x="8136131" y="1862518"/>
            <a:ext cx="917424" cy="2754715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27099"/>
                <a:ext cx="8446478" cy="3097232"/>
              </a:xfrm>
            </p:spPr>
            <p:txBody>
              <a:bodyPr>
                <a:normAutofit fontScale="85000" lnSpcReduction="20000"/>
              </a:bodyPr>
              <a:lstStyle/>
              <a:p>
                <a:pPr marL="274320" lvl="1" indent="-274320">
                  <a:buSzPct val="100000"/>
                  <a:buFont typeface="+mj-lt"/>
                  <a:buAutoNum type="arabicParenR"/>
                </a:pPr>
                <a:r>
                  <a:rPr lang="en-US" dirty="0"/>
                  <a:t>E-step (</a:t>
                </a:r>
                <a:r>
                  <a:rPr lang="en-US" i="1" dirty="0"/>
                  <a:t>t</a:t>
                </a:r>
                <a:r>
                  <a:rPr lang="en-US" dirty="0"/>
                  <a:t>): deriving the expression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  <m:r>
                          <a:rPr lang="en-US" sz="2000" b="1" i="1">
                            <a:latin typeface="Cambria Math" charset="0"/>
                          </a:rPr>
                          <m:t>|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given the model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74320" lvl="1" indent="-274320">
                  <a:buSzPct val="100000"/>
                  <a:buFont typeface="+mj-lt"/>
                  <a:buAutoNum type="arabicParenR"/>
                </a:pPr>
                <a:r>
                  <a:rPr lang="en-US" dirty="0"/>
                  <a:t>M-step (</a:t>
                </a:r>
                <a:r>
                  <a:rPr lang="en-US" i="1" dirty="0"/>
                  <a:t>t</a:t>
                </a:r>
                <a:r>
                  <a:rPr lang="en-US" dirty="0"/>
                  <a:t>): computing the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charset="0"/>
                                  </a:rPr>
                                  <m:t>𝜽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274320" lvl="1" indent="-274320">
                  <a:buSzPct val="100000"/>
                  <a:buFont typeface="+mj-lt"/>
                  <a:buAutoNum type="arabicParenR"/>
                </a:pPr>
                <a:r>
                  <a:rPr lang="en-US" dirty="0"/>
                  <a:t>E-step (</a:t>
                </a:r>
                <a:r>
                  <a:rPr lang="en-US" i="1" dirty="0"/>
                  <a:t>t+1</a:t>
                </a:r>
                <a:r>
                  <a:rPr lang="en-US" dirty="0"/>
                  <a:t>): deriving the expression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𝑝</m:t>
                        </m:r>
                        <m:r>
                          <a:rPr lang="en-US" sz="1800" i="1">
                            <a:latin typeface="Cambria Math" charset="0"/>
                          </a:rPr>
                          <m:t>(</m:t>
                        </m:r>
                        <m:r>
                          <a:rPr lang="en-US" sz="1800" b="1" i="1">
                            <a:latin typeface="Cambria Math" charset="0"/>
                          </a:rPr>
                          <m:t>𝒛</m:t>
                        </m:r>
                        <m:r>
                          <a:rPr lang="en-US" sz="1800" b="1" i="1">
                            <a:latin typeface="Cambria Math" charset="0"/>
                          </a:rPr>
                          <m:t>|</m:t>
                        </m:r>
                        <m:r>
                          <a:rPr lang="en-US" sz="18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800" b="1" i="1">
                            <a:latin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+1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800" i="1"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given the model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marL="274320" lvl="1" indent="-274320">
                  <a:buSzPct val="100000"/>
                  <a:buFont typeface="+mj-lt"/>
                  <a:buAutoNum type="arabicParenR"/>
                </a:pPr>
                <a:r>
                  <a:rPr lang="en-US" dirty="0"/>
                  <a:t>Repeating the above process until convergence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27099"/>
                <a:ext cx="8446478" cy="3097232"/>
              </a:xfrm>
              <a:blipFill rotWithShape="0"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in the Parameter Space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ADDE33-C9F1-F94F-A20E-DA422DA466DF}" type="datetime1">
              <a:rPr lang="en-US" smtClean="0"/>
              <a:t>10/30/23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124347" y="3974436"/>
            <a:ext cx="3629889" cy="2681340"/>
            <a:chOff x="2095258" y="3622835"/>
            <a:chExt cx="4083552" cy="3085407"/>
          </a:xfrm>
        </p:grpSpPr>
        <p:grpSp>
          <p:nvGrpSpPr>
            <p:cNvPr id="13" name="Group 12"/>
            <p:cNvGrpSpPr/>
            <p:nvPr/>
          </p:nvGrpSpPr>
          <p:grpSpPr>
            <a:xfrm>
              <a:off x="2095258" y="3622835"/>
              <a:ext cx="4083552" cy="3085407"/>
              <a:chOff x="2764288" y="3384092"/>
              <a:chExt cx="4083552" cy="308540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288" y="3384092"/>
                <a:ext cx="4083552" cy="280303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3781434" y="6146482"/>
                    <a:ext cx="434966" cy="316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1434" y="6146482"/>
                    <a:ext cx="434966" cy="3166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154427" y="6140130"/>
                    <a:ext cx="434966" cy="316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427" y="6140130"/>
                    <a:ext cx="434966" cy="31669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394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Connector 10"/>
              <p:cNvCxnSpPr/>
              <p:nvPr/>
            </p:nvCxnSpPr>
            <p:spPr>
              <a:xfrm>
                <a:off x="4897504" y="3738880"/>
                <a:ext cx="0" cy="240760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741842" y="6152809"/>
                    <a:ext cx="434966" cy="316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+2)</m:t>
                              </m:r>
                            </m:sup>
                          </m:sSup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1842" y="6152809"/>
                    <a:ext cx="434966" cy="31669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4507778" y="5892800"/>
              <a:ext cx="562062" cy="213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137034" y="5831742"/>
                  <a:ext cx="1603366" cy="3354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2534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rgbClr val="2534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)</m:t>
                            </m:r>
                            <m:r>
                              <a:rPr lang="en-US" sz="1400" i="1">
                                <a:solidFill>
                                  <a:srgbClr val="2534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1400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2534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034" y="5831742"/>
                  <a:ext cx="1603366" cy="3354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339367" y="4708208"/>
                  <a:ext cx="1603366" cy="3354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34C93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b="1" i="1">
                                    <a:solidFill>
                                      <a:srgbClr val="34C9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34C93C"/>
                                    </a:solidFill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34C93C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rgbClr val="34C93C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C93C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  <m:r>
                                  <a:rPr lang="en-US" sz="1400" i="1">
                                    <a:solidFill>
                                      <a:srgbClr val="34C93C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)</m:t>
                            </m:r>
                            <m:r>
                              <a:rPr lang="en-US" sz="1400" i="1">
                                <a:solidFill>
                                  <a:srgbClr val="34C93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1400" b="1" i="1">
                                <a:solidFill>
                                  <a:srgbClr val="34C93C"/>
                                </a:solidFill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34C93C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367" y="4708208"/>
                  <a:ext cx="1603366" cy="33547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5049520" y="4141459"/>
              <a:ext cx="670560" cy="172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708293" y="3924923"/>
                  <a:ext cx="1133707" cy="3166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 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293" y="3924923"/>
                  <a:ext cx="1133707" cy="31669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769" b="-10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75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Concerned Problem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 Algorithm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Theoretical Guarantees</a:t>
            </a:r>
          </a:p>
          <a:p>
            <a:pPr lvl="1"/>
            <a:r>
              <a:rPr lang="en-US" dirty="0"/>
              <a:t>Example 1: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2: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Probabilistic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PCA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Gaussian Mixture Model Review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627" y="830041"/>
            <a:ext cx="876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 a Gaussian mixture distribution, </a:t>
            </a:r>
            <a:r>
              <a:rPr lang="en-US" i="1" dirty="0"/>
              <a:t>i.e.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95666" y="1680319"/>
                <a:ext cx="3797546" cy="44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</m:d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66" y="1680319"/>
                <a:ext cx="3797546" cy="444545"/>
              </a:xfrm>
              <a:prstGeom prst="rect">
                <a:avLst/>
              </a:prstGeom>
              <a:blipFill rotWithShape="0">
                <a:blip r:embed="rId2"/>
                <a:stretch>
                  <a:fillRect l="-161" t="-119178" b="-184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96" y="1079966"/>
            <a:ext cx="2301578" cy="16452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568" y="2867047"/>
            <a:ext cx="839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indent="0">
              <a:buNone/>
            </a:pPr>
            <a:r>
              <a:rPr lang="en-US" dirty="0"/>
              <a:t>it can be represented as the marginal distribution of the 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23212" y="3840088"/>
                <a:ext cx="3708094" cy="44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12" y="3840088"/>
                <a:ext cx="3708094" cy="444545"/>
              </a:xfrm>
              <a:prstGeom prst="rect">
                <a:avLst/>
              </a:prstGeom>
              <a:blipFill rotWithShape="0"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9655" y="5397410"/>
                <a:ext cx="810551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𝒛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b="1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follows the categorical distribution with parameter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𝝅</m:t>
                    </m:r>
                  </m:oMath>
                </a14:m>
                <a:endParaRPr lang="en-US" sz="2200" b="1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5" y="5397410"/>
                <a:ext cx="8105519" cy="769441"/>
              </a:xfrm>
              <a:prstGeom prst="rect">
                <a:avLst/>
              </a:prstGeom>
              <a:blipFill rotWithShape="0">
                <a:blip r:embed="rId5"/>
                <a:stretch>
                  <a:fillRect l="-902" t="-5512" b="-14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19311" y="4603777"/>
                <a:ext cx="4823767" cy="44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2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𝚺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11" y="4603777"/>
                <a:ext cx="4823767" cy="444545"/>
              </a:xfrm>
              <a:prstGeom prst="rect">
                <a:avLst/>
              </a:prstGeom>
              <a:blipFill rotWithShape="0">
                <a:blip r:embed="rId6"/>
                <a:stretch>
                  <a:fillRect l="-2778" t="-119178" b="-184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99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EM: E-step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5541" y="870090"/>
            <a:ext cx="7480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The posteriori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93108" y="2301152"/>
                <a:ext cx="2587800" cy="7076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08" y="2301152"/>
                <a:ext cx="2587800" cy="707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468" y="3359577"/>
                <a:ext cx="746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</a:rPr>
                          <m:t>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b="1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denotes the one-hot vector with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-</a:t>
                </a:r>
                <a:r>
                  <a:rPr lang="en-US" sz="2000" dirty="0" err="1">
                    <a:latin typeface="Helvetica" charset="0"/>
                    <a:ea typeface="Helvetica" charset="0"/>
                    <a:cs typeface="Helvetica" charset="0"/>
                  </a:rPr>
                  <a:t>th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element being 1</a:t>
                </a:r>
                <a:endParaRPr lang="en-US" sz="2000" b="1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3359577"/>
                <a:ext cx="746204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816" t="-1060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2838" y="1415905"/>
                <a:ext cx="5045900" cy="66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charset="0"/>
                          </a:rPr>
                          <m:t>𝒛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sz="22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200" b="1" i="1">
                            <a:latin typeface="Cambria Math" charset="0"/>
                          </a:rPr>
                          <m:t>;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sz="2200" b="1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1" i="1" smtClean="0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sz="2200" b="1" i="1" smtClean="0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</a:rPr>
                                      <m:t>𝟏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;</m:t>
                                </m:r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38" y="1415905"/>
                <a:ext cx="5045900" cy="6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5541" y="4026311"/>
                <a:ext cx="7480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The log of the </a:t>
                </a:r>
                <a:r>
                  <a:rPr lang="en-US"/>
                  <a:t>joint distribution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1" i="1"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latin typeface="Cambria Math" charset="0"/>
                          </a:rPr>
                          <m:t>;</m:t>
                        </m:r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1" y="4026311"/>
                <a:ext cx="7480387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896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77371" y="4801136"/>
                <a:ext cx="6453735" cy="4445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𝜽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𝚺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71" y="4801136"/>
                <a:ext cx="6453735" cy="444545"/>
              </a:xfrm>
              <a:prstGeom prst="rect">
                <a:avLst/>
              </a:prstGeom>
              <a:blipFill rotWithShape="0">
                <a:blip r:embed="rId6"/>
                <a:stretch>
                  <a:fillRect l="-566" t="-114667" b="-178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8384" y="5691024"/>
                <a:ext cx="49459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can only be a one-hot vector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384" y="5691024"/>
                <a:ext cx="4945957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233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7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445" y="118528"/>
            <a:ext cx="7480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The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359" y="713984"/>
                <a:ext cx="7755444" cy="503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9" y="713984"/>
                <a:ext cx="7755444" cy="503215"/>
              </a:xfrm>
              <a:prstGeom prst="rect">
                <a:avLst/>
              </a:prstGeom>
              <a:blipFill rotWithShape="0">
                <a:blip r:embed="rId2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13363" y="1346414"/>
                <a:ext cx="6574341" cy="51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2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𝚺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363" y="1346414"/>
                <a:ext cx="6574341" cy="519116"/>
              </a:xfrm>
              <a:prstGeom prst="rect">
                <a:avLst/>
              </a:prstGeom>
              <a:blipFill rotWithShape="0">
                <a:blip r:embed="rId3"/>
                <a:stretch>
                  <a:fillRect l="-834" t="-102353" b="-1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4469" y="2207630"/>
                <a:ext cx="8049880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Wingdings" charset="2"/>
                  <a:buChar char="Ø"/>
                  <a:defRPr sz="20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sz="2200" dirty="0"/>
                  <a:t>Due to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charset="0"/>
                          </a:rPr>
                          <m:t>𝒛</m:t>
                        </m:r>
                        <m:r>
                          <a:rPr lang="en-US" sz="220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20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sz="2200">
                            <a:latin typeface="Cambria Math" charset="0"/>
                          </a:rPr>
                          <m:t>𝒙</m:t>
                        </m:r>
                        <m:r>
                          <a:rPr lang="en-US" sz="2200">
                            <a:latin typeface="Cambria Math" charset="0"/>
                          </a:rPr>
                          <m:t>;</m:t>
                        </m:r>
                        <m:r>
                          <a:rPr lang="en-US" sz="2200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sz="22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20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sz="220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200" dirty="0"/>
                  <a:t>, we have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" y="2207630"/>
                <a:ext cx="8049880" cy="702949"/>
              </a:xfrm>
              <a:prstGeom prst="rect">
                <a:avLst/>
              </a:prstGeom>
              <a:blipFill rotWithShape="0">
                <a:blip r:embed="rId4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61991" y="3257360"/>
                <a:ext cx="5568211" cy="107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1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2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en-US" sz="22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91" y="3257360"/>
                <a:ext cx="5568211" cy="1073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12444" y="4573475"/>
            <a:ext cx="856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Therefore,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73237" y="5368852"/>
                <a:ext cx="6196238" cy="51969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𝒬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𝒙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𝚺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37" y="5368852"/>
                <a:ext cx="6196238" cy="5196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190" y="212944"/>
                <a:ext cx="887492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sz="2000" dirty="0"/>
                  <a:t>Taking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00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sz="200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000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sz="2000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sz="2000">
                                <a:latin typeface="Cambria Math" charset="0"/>
                              </a:rPr>
                              <m:t>/2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</m:d>
                          </m:e>
                          <m:sup>
                            <m:r>
                              <a:rPr lang="en-US" sz="2000">
                                <a:latin typeface="Cambria Math" charset="0"/>
                              </a:rPr>
                              <m:t>1/2</m:t>
                            </m:r>
                          </m:sup>
                        </m:sSup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</m:den>
                    </m:f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>
                                            <a:latin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into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dirty="0"/>
                  <a:t> gives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" y="212944"/>
                <a:ext cx="8874920" cy="883383"/>
              </a:xfrm>
              <a:prstGeom prst="rect">
                <a:avLst/>
              </a:prstGeom>
              <a:blipFill rotWithShape="0">
                <a:blip r:embed="rId2"/>
                <a:stretch>
                  <a:fillRect l="-618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380" y="1273150"/>
                <a:ext cx="8383240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𝒬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𝒙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" y="1273150"/>
                <a:ext cx="8383240" cy="957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190" y="3274856"/>
                <a:ext cx="88749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So far, only one data example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is considered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" y="3274856"/>
                <a:ext cx="8874920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755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4135" y="4911508"/>
                <a:ext cx="8575730" cy="87120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𝒬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Helvetica" charset="0"/>
                                                      <a:cs typeface="Helvetica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Helvetica" charset="0"/>
                                                      <a:cs typeface="Helvetica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5" y="4911508"/>
                <a:ext cx="8575730" cy="8712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190" y="4053986"/>
                <a:ext cx="8874920" cy="45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If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𝑛</m:t>
                    </m:r>
                    <m:r>
                      <a:rPr lang="en-US">
                        <a:latin typeface="Cambria Math" charset="0"/>
                      </a:rPr>
                      <m:t>=1, 2 ,⋯</m:t>
                    </m:r>
                    <m:r>
                      <a:rPr lang="en-US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are considered, 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becomes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" y="4053986"/>
                <a:ext cx="8874920" cy="453842"/>
              </a:xfrm>
              <a:prstGeom prst="rect">
                <a:avLst/>
              </a:prstGeom>
              <a:blipFill rotWithShape="0">
                <a:blip r:embed="rId6"/>
                <a:stretch>
                  <a:fillRect l="-755" t="-90541" b="-1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2266" y="2444273"/>
                <a:ext cx="32903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𝐶</m:t>
                    </m:r>
                  </m:oMath>
                </a14:m>
                <a:r>
                  <a:rPr lang="en-US" sz="22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is the constant</a:t>
                </a:r>
                <a:endParaRPr lang="en-US" sz="2200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66" y="2444273"/>
                <a:ext cx="3290307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2407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23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EM: M-step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190" y="922325"/>
                <a:ext cx="87462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By taking derivatives </a:t>
                </a:r>
                <a:r>
                  <a:rPr lang="en-US" i="1" dirty="0" err="1"/>
                  <a:t>w.r.t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setting them to zero, we obtain the optimal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dirty="0"/>
                  <a:t> as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" y="922325"/>
                <a:ext cx="8746288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767" t="-5512" r="-1045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96504" y="1767546"/>
                <a:ext cx="241546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04" y="1767546"/>
                <a:ext cx="2415469" cy="8712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43825" y="2749609"/>
                <a:ext cx="468211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1" i="1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1" i="1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r>
                            <a:rPr lang="en-US" i="1" baseline="30000">
                              <a:latin typeface="Cambria Math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25" y="2749609"/>
                <a:ext cx="4682116" cy="8712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47585" y="3828025"/>
                <a:ext cx="14139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85" y="3828025"/>
                <a:ext cx="1413913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1000" y="4638555"/>
                <a:ext cx="8446478" cy="77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/>
                  <a:t> is the effective number of examples assigned to the </a:t>
                </a:r>
                <a:r>
                  <a:rPr lang="en-US" sz="2200" i="1" dirty="0"/>
                  <a:t>k</a:t>
                </a:r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class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38555"/>
                <a:ext cx="8446478" cy="775405"/>
              </a:xfrm>
              <a:prstGeom prst="rect">
                <a:avLst/>
              </a:prstGeom>
              <a:blipFill rotWithShape="0">
                <a:blip r:embed="rId6"/>
                <a:stretch>
                  <a:fillRect l="-939" t="-68504" r="-1661" b="-6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6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1854" y="816491"/>
            <a:ext cx="8585624" cy="5604188"/>
          </a:xfrm>
        </p:spPr>
        <p:txBody>
          <a:bodyPr/>
          <a:lstStyle/>
          <a:p>
            <a:pPr lvl="1"/>
            <a:r>
              <a:rPr lang="en-US" dirty="0"/>
              <a:t>The Concerned Problem</a:t>
            </a:r>
          </a:p>
          <a:p>
            <a:pPr lvl="1"/>
            <a:r>
              <a:rPr lang="en-US" dirty="0"/>
              <a:t>EM Algorithm</a:t>
            </a:r>
          </a:p>
          <a:p>
            <a:pPr lvl="1"/>
            <a:r>
              <a:rPr lang="en-US" dirty="0"/>
              <a:t>Theoretical Guarantees</a:t>
            </a:r>
          </a:p>
          <a:p>
            <a:pPr lvl="1"/>
            <a:r>
              <a:rPr lang="en-US" dirty="0"/>
              <a:t>Example 1: Training Gaussian Latent-Variable Models</a:t>
            </a:r>
          </a:p>
          <a:p>
            <a:pPr lvl="1"/>
            <a:r>
              <a:rPr lang="en-US" dirty="0"/>
              <a:t>Example 2: Training 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30412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EM Algorithm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" y="868680"/>
                <a:ext cx="8598878" cy="457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Given the current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  <m:r>
                          <a:rPr 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68680"/>
                <a:ext cx="8598878" cy="457754"/>
              </a:xfrm>
              <a:prstGeom prst="rect">
                <a:avLst/>
              </a:prstGeom>
              <a:blipFill rotWithShape="0">
                <a:blip r:embed="rId2"/>
                <a:stretch>
                  <a:fillRect l="-780" t="-4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0579" y="1564380"/>
                <a:ext cx="3223479" cy="70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← 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579" y="1564380"/>
                <a:ext cx="3223479" cy="7076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79" y="2645241"/>
                <a:ext cx="8598878" cy="44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2645241"/>
                <a:ext cx="8598878" cy="444545"/>
              </a:xfrm>
              <a:prstGeom prst="rect">
                <a:avLst/>
              </a:prstGeom>
              <a:blipFill rotWithShape="0">
                <a:blip r:embed="rId4"/>
                <a:stretch>
                  <a:fillRect l="-780" t="-958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41395" y="3390046"/>
                <a:ext cx="2061210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 </m:t>
                    </m:r>
                    <m:nary>
                      <m:naryPr>
                        <m:chr m:val="∑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395" y="3390046"/>
                <a:ext cx="2061210" cy="436851"/>
              </a:xfrm>
              <a:prstGeom prst="rect">
                <a:avLst/>
              </a:prstGeom>
              <a:blipFill rotWithShape="0">
                <a:blip r:embed="rId5"/>
                <a:stretch>
                  <a:fillRect l="-296" t="-122222" r="-1183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37535" y="4113640"/>
                <a:ext cx="2868930" cy="616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𝝁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</m:sub>
                    </m:sSub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 </m:t>
                    </m:r>
                    <m:r>
                      <a:rPr lang="en-US" sz="2200" b="1" i="1" smtClean="0">
                        <a:latin typeface="Cambria Math" charset="0"/>
                      </a:rPr>
                      <m:t>←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535" y="4113640"/>
                <a:ext cx="2868930" cy="6163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95379" y="4917929"/>
                <a:ext cx="4617720" cy="616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𝚺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</m:sub>
                    </m:sSub>
                    <m:r>
                      <a:rPr lang="en-US" sz="2200" b="1" i="1">
                        <a:latin typeface="Cambria Math" charset="0"/>
                      </a:rPr>
                      <m:t>←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1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1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  <m:r>
                          <a:rPr lang="en-US" sz="2200" i="1" baseline="30000">
                            <a:latin typeface="Cambria Math" charset="0"/>
                          </a:rPr>
                          <m:t>𝑇</m:t>
                        </m:r>
                      </m:e>
                    </m:nary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79" y="4917929"/>
                <a:ext cx="4617720" cy="61632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32012" y="5709229"/>
                <a:ext cx="1300612" cy="571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𝜋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←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12" y="5709229"/>
                <a:ext cx="1300612" cy="5713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14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9" y="430930"/>
            <a:ext cx="2889424" cy="231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0" y="430930"/>
            <a:ext cx="2813920" cy="2323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387" y="437345"/>
            <a:ext cx="2778005" cy="2317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69" y="3456118"/>
            <a:ext cx="2855981" cy="2412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430" y="3456118"/>
            <a:ext cx="2813920" cy="2369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943" y="3456118"/>
            <a:ext cx="2774449" cy="23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5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Soft </a:t>
            </a:r>
            <a:r>
              <a:rPr lang="en-US" i="1" dirty="0"/>
              <a:t>K</a:t>
            </a:r>
            <a:r>
              <a:rPr lang="en-US" dirty="0"/>
              <a:t>-Means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60" y="963305"/>
                <a:ext cx="39290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Arial" charset="0"/>
                  <a:buChar char="•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When restricting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</m:sub>
                    </m:sSub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𝑰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, the updating of GMM becomes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963305"/>
                <a:ext cx="3929002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1398" t="-4310" r="-310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4109" y="4380659"/>
                <a:ext cx="2681733" cy="789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charset="0"/>
                        </a:rPr>
                        <m:t>←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9" y="4380659"/>
                <a:ext cx="2681733" cy="7898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68260" y="2761037"/>
                <a:ext cx="2933433" cy="96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←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20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1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𝝁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0" y="2761037"/>
                <a:ext cx="2933433" cy="9609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3466" y="2780241"/>
                <a:ext cx="3537380" cy="100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𝑛𝑘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Helvetica" charset="0"/>
                                                      <a:cs typeface="Helvetica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charset="0"/>
                                                      <a:ea typeface="Helvetica" charset="0"/>
                                                      <a:cs typeface="Helvetica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466" y="2780241"/>
                <a:ext cx="3537380" cy="10050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57780" y="4580490"/>
                <a:ext cx="3006859" cy="789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←</m:t>
                      </m:r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80" y="4580490"/>
                <a:ext cx="3006859" cy="7898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860" y="5567081"/>
                <a:ext cx="4364379" cy="543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0" y="5567081"/>
                <a:ext cx="4364379" cy="543867"/>
              </a:xfrm>
              <a:prstGeom prst="rect">
                <a:avLst/>
              </a:prstGeom>
              <a:blipFill rotWithShape="0">
                <a:blip r:embed="rId7"/>
                <a:stretch>
                  <a:fillRect l="-1397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767526" y="963304"/>
            <a:ext cx="3987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Updates in soft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-means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91454" y="1041124"/>
            <a:ext cx="0" cy="504119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11264" y="1921283"/>
                <a:ext cx="1923540" cy="712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←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64" y="1921283"/>
                <a:ext cx="1923540" cy="7125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3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Concerned Problem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 Algorithm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Theoretical Guarantees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1: Training Gaussian Latent-Variable Models</a:t>
            </a:r>
          </a:p>
          <a:p>
            <a:pPr lvl="1"/>
            <a:r>
              <a:rPr lang="en-US" dirty="0"/>
              <a:t>Example 2: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PCA Review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21" y="896059"/>
            <a:ext cx="883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Probabilistic PCA model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00666" y="1518328"/>
            <a:ext cx="4951819" cy="450166"/>
            <a:chOff x="1336431" y="1448972"/>
            <a:chExt cx="4951819" cy="444787"/>
          </a:xfrm>
        </p:grpSpPr>
        <p:sp>
          <p:nvSpPr>
            <p:cNvPr id="16" name="TextBox 15"/>
            <p:cNvSpPr txBox="1"/>
            <p:nvPr/>
          </p:nvSpPr>
          <p:spPr>
            <a:xfrm>
              <a:off x="1336431" y="1448972"/>
              <a:ext cx="24196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/>
              <a:r>
                <a:rPr lang="en-US" sz="2200">
                  <a:latin typeface="Helvetica" charset="0"/>
                  <a:ea typeface="Helvetica" charset="0"/>
                  <a:cs typeface="Helvetica" charset="0"/>
                </a:rPr>
                <a:t>Prior distribution: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671666" y="1462872"/>
                  <a:ext cx="26165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𝟎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666" y="1462872"/>
                  <a:ext cx="2616584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1519311" y="2203497"/>
            <a:ext cx="6428930" cy="430886"/>
            <a:chOff x="1041009" y="2482636"/>
            <a:chExt cx="6428930" cy="479716"/>
          </a:xfrm>
        </p:grpSpPr>
        <p:sp>
          <p:nvSpPr>
            <p:cNvPr id="19" name="TextBox 18"/>
            <p:cNvSpPr txBox="1"/>
            <p:nvPr/>
          </p:nvSpPr>
          <p:spPr>
            <a:xfrm>
              <a:off x="1041009" y="2491747"/>
              <a:ext cx="27150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/>
              <a:r>
                <a:rPr lang="en-US" sz="2200">
                  <a:latin typeface="Helvetica" charset="0"/>
                  <a:ea typeface="Helvetica" charset="0"/>
                  <a:cs typeface="Helvetica" charset="0"/>
                </a:rPr>
                <a:t>Likelihood function: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699801" y="2482636"/>
                  <a:ext cx="3770138" cy="4797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𝑾𝒛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801" y="2482636"/>
                  <a:ext cx="3770138" cy="47971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686050" y="3068365"/>
            <a:ext cx="3892359" cy="1707758"/>
            <a:chOff x="2547613" y="3990962"/>
            <a:chExt cx="3892359" cy="1707758"/>
          </a:xfrm>
        </p:grpSpPr>
        <p:sp>
          <p:nvSpPr>
            <p:cNvPr id="22" name="Oval 21"/>
            <p:cNvSpPr/>
            <p:nvPr/>
          </p:nvSpPr>
          <p:spPr>
            <a:xfrm>
              <a:off x="3249386" y="4002079"/>
              <a:ext cx="471487" cy="44291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306534" y="401636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534" y="4016363"/>
                  <a:ext cx="37147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/>
            <p:cNvSpPr/>
            <p:nvPr/>
          </p:nvSpPr>
          <p:spPr>
            <a:xfrm>
              <a:off x="4059012" y="4025889"/>
              <a:ext cx="471487" cy="44291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116160" y="404017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160" y="4040173"/>
                  <a:ext cx="3714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/>
            <p:cNvSpPr/>
            <p:nvPr/>
          </p:nvSpPr>
          <p:spPr>
            <a:xfrm>
              <a:off x="5362364" y="4038246"/>
              <a:ext cx="471487" cy="44291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370084" y="404017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84" y="4040173"/>
                  <a:ext cx="37147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/>
            <p:nvPr/>
          </p:nvSpPr>
          <p:spPr>
            <a:xfrm>
              <a:off x="2547613" y="5192459"/>
              <a:ext cx="471487" cy="4429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604761" y="520674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761" y="5206743"/>
                  <a:ext cx="37147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/>
            <p:cNvSpPr/>
            <p:nvPr/>
          </p:nvSpPr>
          <p:spPr>
            <a:xfrm>
              <a:off x="3357239" y="5216269"/>
              <a:ext cx="471487" cy="4429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414387" y="523055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387" y="5230553"/>
                  <a:ext cx="37147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>
              <a:off x="5968485" y="5216269"/>
              <a:ext cx="471487" cy="4429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025633" y="5230553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633" y="5230553"/>
                  <a:ext cx="3714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/>
            <p:cNvSpPr/>
            <p:nvPr/>
          </p:nvSpPr>
          <p:spPr>
            <a:xfrm>
              <a:off x="4181159" y="5240078"/>
              <a:ext cx="471487" cy="4429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238307" y="5254362"/>
                  <a:ext cx="371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07" y="5254362"/>
                  <a:ext cx="3714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stCxn id="30" idx="4"/>
              <a:endCxn id="36" idx="0"/>
            </p:cNvCxnSpPr>
            <p:nvPr/>
          </p:nvCxnSpPr>
          <p:spPr>
            <a:xfrm flipH="1">
              <a:off x="2783357" y="4444992"/>
              <a:ext cx="701773" cy="747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4"/>
              <a:endCxn id="38" idx="0"/>
            </p:cNvCxnSpPr>
            <p:nvPr/>
          </p:nvCxnSpPr>
          <p:spPr>
            <a:xfrm>
              <a:off x="3485130" y="4444992"/>
              <a:ext cx="107853" cy="771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0" idx="4"/>
              <a:endCxn id="42" idx="0"/>
            </p:cNvCxnSpPr>
            <p:nvPr/>
          </p:nvCxnSpPr>
          <p:spPr>
            <a:xfrm>
              <a:off x="3485130" y="4444992"/>
              <a:ext cx="931773" cy="795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0" idx="4"/>
              <a:endCxn id="41" idx="0"/>
            </p:cNvCxnSpPr>
            <p:nvPr/>
          </p:nvCxnSpPr>
          <p:spPr>
            <a:xfrm>
              <a:off x="3485130" y="4444992"/>
              <a:ext cx="2726241" cy="785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2" idx="4"/>
              <a:endCxn id="36" idx="0"/>
            </p:cNvCxnSpPr>
            <p:nvPr/>
          </p:nvCxnSpPr>
          <p:spPr>
            <a:xfrm flipH="1">
              <a:off x="2783357" y="4468802"/>
              <a:ext cx="1511399" cy="7236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4"/>
              <a:endCxn id="38" idx="0"/>
            </p:cNvCxnSpPr>
            <p:nvPr/>
          </p:nvCxnSpPr>
          <p:spPr>
            <a:xfrm flipH="1">
              <a:off x="3592983" y="4468802"/>
              <a:ext cx="701773" cy="747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4"/>
              <a:endCxn id="42" idx="0"/>
            </p:cNvCxnSpPr>
            <p:nvPr/>
          </p:nvCxnSpPr>
          <p:spPr>
            <a:xfrm>
              <a:off x="4294756" y="4468802"/>
              <a:ext cx="122147" cy="771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2" idx="4"/>
              <a:endCxn id="40" idx="0"/>
            </p:cNvCxnSpPr>
            <p:nvPr/>
          </p:nvCxnSpPr>
          <p:spPr>
            <a:xfrm>
              <a:off x="4294756" y="4468802"/>
              <a:ext cx="1909473" cy="747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4" idx="4"/>
              <a:endCxn id="37" idx="0"/>
            </p:cNvCxnSpPr>
            <p:nvPr/>
          </p:nvCxnSpPr>
          <p:spPr>
            <a:xfrm flipH="1">
              <a:off x="2790499" y="4481159"/>
              <a:ext cx="2807609" cy="725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4"/>
              <a:endCxn id="38" idx="0"/>
            </p:cNvCxnSpPr>
            <p:nvPr/>
          </p:nvCxnSpPr>
          <p:spPr>
            <a:xfrm flipH="1">
              <a:off x="3592983" y="4481159"/>
              <a:ext cx="2005125" cy="735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4"/>
              <a:endCxn id="42" idx="0"/>
            </p:cNvCxnSpPr>
            <p:nvPr/>
          </p:nvCxnSpPr>
          <p:spPr>
            <a:xfrm flipH="1">
              <a:off x="4416903" y="4481159"/>
              <a:ext cx="1181205" cy="758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4" idx="4"/>
              <a:endCxn id="40" idx="0"/>
            </p:cNvCxnSpPr>
            <p:nvPr/>
          </p:nvCxnSpPr>
          <p:spPr>
            <a:xfrm>
              <a:off x="5598108" y="4481159"/>
              <a:ext cx="606121" cy="735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631138" y="4761572"/>
                  <a:ext cx="4915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𝑾</m:t>
                        </m:r>
                      </m:oMath>
                    </m:oMathPara>
                  </a14:m>
                  <a:endParaRPr lang="en-US" sz="2000" b="1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138" y="4761572"/>
                  <a:ext cx="491597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4715452" y="3990962"/>
                  <a:ext cx="42496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452" y="3990962"/>
                  <a:ext cx="424961" cy="43088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077917" y="5267833"/>
                  <a:ext cx="42496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7917" y="5267833"/>
                  <a:ext cx="424961" cy="43088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3921" y="5231643"/>
                <a:ext cx="8836157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The objective is to maximize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w.r.t</a:t>
                </a:r>
                <a:r>
                  <a:rPr lang="en-US" i="1" dirty="0"/>
                  <a:t>.</a:t>
                </a:r>
                <a:r>
                  <a:rPr lang="en-US" dirty="0"/>
                  <a:t> all training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1" y="5231643"/>
                <a:ext cx="8836157" cy="792396"/>
              </a:xfrm>
              <a:prstGeom prst="rect">
                <a:avLst/>
              </a:prstGeom>
              <a:blipFill rotWithShape="0">
                <a:blip r:embed="rId15"/>
                <a:stretch>
                  <a:fillRect l="-759" t="-6154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84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EM Steps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21" y="930346"/>
            <a:ext cx="8849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It is a latent-variable model, thus we can use </a:t>
            </a:r>
            <a:r>
              <a:rPr lang="en-US" dirty="0">
                <a:solidFill>
                  <a:srgbClr val="C00000"/>
                </a:solidFill>
              </a:rPr>
              <a:t>EM</a:t>
            </a:r>
            <a:r>
              <a:rPr lang="en-US" dirty="0"/>
              <a:t> to optimize 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921" y="2608822"/>
            <a:ext cx="510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i="1" dirty="0">
                <a:solidFill>
                  <a:srgbClr val="2534FF"/>
                </a:solidFill>
              </a:rPr>
              <a:t>Reminder:</a:t>
            </a:r>
            <a:r>
              <a:rPr lang="en-US" dirty="0"/>
              <a:t> Key integrant in EM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467" y="3289910"/>
                <a:ext cx="8097502" cy="45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Wingdings" charset="2"/>
                  <a:buChar char="Ø"/>
                  <a:defRPr sz="20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sz="2200" dirty="0">
                    <a:solidFill>
                      <a:srgbClr val="C00000"/>
                    </a:solidFill>
                  </a:rPr>
                  <a:t>E-step:</a:t>
                </a:r>
                <a:r>
                  <a:rPr lang="en-US" sz="2200" dirty="0"/>
                  <a:t> Expectation </a:t>
                </a:r>
                <a:r>
                  <a:rPr lang="en-US" sz="2200" i="1" dirty="0" err="1"/>
                  <a:t>w.r.t</a:t>
                </a:r>
                <a:r>
                  <a:rPr lang="en-US" sz="2200" i="1" dirty="0"/>
                  <a:t>.</a:t>
                </a:r>
                <a:r>
                  <a:rPr lang="en-US" sz="2200" dirty="0"/>
                  <a:t> the posteriori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7" y="3289910"/>
                <a:ext cx="8097502" cy="453842"/>
              </a:xfrm>
              <a:prstGeom prst="rect">
                <a:avLst/>
              </a:prstGeom>
              <a:blipFill rotWithShape="0">
                <a:blip r:embed="rId2"/>
                <a:stretch>
                  <a:fillRect l="-828" t="-5405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4467" y="5244307"/>
            <a:ext cx="6162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200" dirty="0">
                <a:solidFill>
                  <a:srgbClr val="C00000"/>
                </a:solidFill>
              </a:rPr>
              <a:t>M-step:</a:t>
            </a:r>
            <a:r>
              <a:rPr lang="en-US" sz="2200" dirty="0"/>
              <a:t>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86753" y="3961124"/>
                <a:ext cx="5888102" cy="1044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𝒬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𝜽</m:t>
                                  </m:r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753" y="3961124"/>
                <a:ext cx="5888102" cy="1044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19743" y="5860775"/>
                <a:ext cx="4058433" cy="56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𝒬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  <m:r>
                                    <a:rPr lang="en-US" sz="2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43" y="5860775"/>
                <a:ext cx="4058433" cy="565796"/>
              </a:xfrm>
              <a:prstGeom prst="rect">
                <a:avLst/>
              </a:prstGeom>
              <a:blipFill rotWithShape="0">
                <a:blip r:embed="rId4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1515" y="1664709"/>
                <a:ext cx="8340969" cy="52283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rgbClr val="2534FF"/>
                    </a:solidFill>
                    <a:latin typeface="Helvetica" charset="0"/>
                    <a:ea typeface="Helvetica" charset="0"/>
                    <a:cs typeface="Helvetica" charset="0"/>
                  </a:rPr>
                  <a:t>Remark: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maximizing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1" i="1">
                                <a:latin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is 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𝒬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664709"/>
                <a:ext cx="8340969" cy="522835"/>
              </a:xfrm>
              <a:prstGeom prst="rect">
                <a:avLst/>
              </a:prstGeom>
              <a:blipFill rotWithShape="0">
                <a:blip r:embed="rId5"/>
                <a:stretch>
                  <a:fillRect l="-729" t="-66292" b="-7303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585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E-Step: Evaluating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33" t="-43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1300" y="1102807"/>
                <a:ext cx="6281530" cy="76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𝑾𝒛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 smtClean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00" y="1102807"/>
                <a:ext cx="6281530" cy="76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3921" y="930346"/>
            <a:ext cx="8849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84503" y="2493887"/>
                <a:ext cx="7602111" cy="709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𝜋</m:t>
                          </m:r>
                        </m:e>
                      </m:func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𝑾𝒛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03" y="2493887"/>
                <a:ext cx="7602111" cy="7098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47883" y="2039668"/>
            <a:ext cx="1469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indent="0">
              <a:buNone/>
            </a:pPr>
            <a:r>
              <a:rPr lang="en-US"/>
              <a:t>we obtain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3921" y="4241884"/>
                <a:ext cx="8871568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𝒬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𝑇𝑟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𝑾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𝐶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Helvetica" charset="0"/>
                                  <a:ea typeface="Helvetica" charset="0"/>
                                  <a:cs typeface="Helvetica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1" y="4241884"/>
                <a:ext cx="8871568" cy="8712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883" y="5399707"/>
                <a:ext cx="7808367" cy="42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SzPct val="120000"/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b="1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denotes the expectation 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w.r.t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.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the distribution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endParaRPr lang="en-US" sz="2000" b="1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3" y="5399707"/>
                <a:ext cx="7808367" cy="428066"/>
              </a:xfrm>
              <a:prstGeom prst="rect">
                <a:avLst/>
              </a:prstGeom>
              <a:blipFill rotWithShape="0">
                <a:blip r:embed="rId6"/>
                <a:stretch>
                  <a:fillRect l="-1171" t="-21429" r="-390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7882" y="5961997"/>
                <a:ext cx="78083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SzPct val="120000"/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means the trace operation,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𝐶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is irrelevant to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𝑾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𝝁</m:t>
                    </m:r>
                  </m:oMath>
                </a14:m>
                <a:endParaRPr lang="en-US" sz="2000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2" y="5961997"/>
                <a:ext cx="7808367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171" t="-2575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3921" y="3617632"/>
            <a:ext cx="8849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Thus, we have</a:t>
            </a:r>
          </a:p>
        </p:txBody>
      </p:sp>
    </p:spTree>
    <p:extLst>
      <p:ext uri="{BB962C8B-B14F-4D97-AF65-F5344CB8AC3E}">
        <p14:creationId xmlns:p14="http://schemas.microsoft.com/office/powerpoint/2010/main" val="7440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M-Step: Maximization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51428" y="2906011"/>
                <a:ext cx="7313632" cy="9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𝒬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  <m: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𝜕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𝑾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28" y="2906011"/>
                <a:ext cx="7313632" cy="9577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7468" y="4247980"/>
                <a:ext cx="7681332" cy="65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pPr marL="0" indent="0">
                  <a:buNone/>
                </a:pPr>
                <a:r>
                  <a:rPr lang="en-US" dirty="0"/>
                  <a:t>and setting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  <m:r>
                              <a:rPr 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we obtain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8" y="4247980"/>
                <a:ext cx="7681332" cy="653192"/>
              </a:xfrm>
              <a:prstGeom prst="rect">
                <a:avLst/>
              </a:prstGeom>
              <a:blipFill rotWithShape="0">
                <a:blip r:embed="rId3"/>
                <a:stretch>
                  <a:fillRect l="-1032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83619" y="5101948"/>
                <a:ext cx="5850766" cy="1017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←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619" y="5101948"/>
                <a:ext cx="5850766" cy="10179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3921" y="825299"/>
                <a:ext cx="8761479" cy="63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The global optimal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already known to be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so we fix</a:t>
                </a:r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1" y="825299"/>
                <a:ext cx="8761479" cy="636264"/>
              </a:xfrm>
              <a:prstGeom prst="rect">
                <a:avLst/>
              </a:prstGeom>
              <a:blipFill rotWithShape="0">
                <a:blip r:embed="rId5"/>
                <a:stretch>
                  <a:fillRect l="-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55521" y="2234214"/>
            <a:ext cx="8659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By deriving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17434" y="1648854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charset="0"/>
                        </a:rPr>
                        <m:t>𝝁</m:t>
                      </m:r>
                      <m:r>
                        <a:rPr lang="en-US" sz="2000" b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34" y="1648854"/>
                <a:ext cx="1295400" cy="400110"/>
              </a:xfrm>
              <a:prstGeom prst="rect">
                <a:avLst/>
              </a:prstGeom>
              <a:blipFill rotWithShape="0">
                <a:blip r:embed="rId6"/>
                <a:stretch>
                  <a:fillRect r="-1079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3921" y="1546239"/>
                <a:ext cx="88361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Given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and fixing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𝝁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, it can be derived that the posterior is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1" y="1546239"/>
                <a:ext cx="8836157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759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7886" y="2516126"/>
                <a:ext cx="55864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),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sz="2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86" y="2516126"/>
                <a:ext cx="5586414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1918" y="3183142"/>
                <a:ext cx="81614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𝑴</m:t>
                    </m:r>
                    <m:r>
                      <a:rPr lang="en-US" sz="2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𝑾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𝑾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p>
                    </m:sSup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𝑰</m:t>
                    </m:r>
                  </m:oMath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8" y="3183142"/>
                <a:ext cx="8161404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971"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3920" y="4008136"/>
            <a:ext cx="883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From the distribution, we can easily obtain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90393" y="4800651"/>
                <a:ext cx="3556901" cy="468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93" y="4800651"/>
                <a:ext cx="3556901" cy="468718"/>
              </a:xfrm>
              <a:prstGeom prst="rect">
                <a:avLst/>
              </a:prstGeom>
              <a:blipFill rotWithShape="0">
                <a:blip r:embed="rId5"/>
                <a:stretch>
                  <a:fillRect r="-4966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50293" y="5641212"/>
                <a:ext cx="5181600" cy="468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p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293" y="5641212"/>
                <a:ext cx="5181600" cy="468718"/>
              </a:xfrm>
              <a:prstGeom prst="rect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9965" y="476427"/>
                <a:ext cx="6451928" cy="468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How to get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65" y="476427"/>
                <a:ext cx="6451928" cy="468718"/>
              </a:xfrm>
              <a:prstGeom prst="rect">
                <a:avLst/>
              </a:prstGeom>
              <a:blipFill rotWithShape="0">
                <a:blip r:embed="rId7"/>
                <a:stretch>
                  <a:fillRect l="-1228" t="-7792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829393"/>
                <a:ext cx="6736081" cy="9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</m:func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𝑾𝒛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9393"/>
                <a:ext cx="6736081" cy="9085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7293" y="1813983"/>
                <a:ext cx="8266707" cy="876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𝑾𝒛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𝑾𝒛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𝑾𝒛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3" y="1813983"/>
                <a:ext cx="8266707" cy="8761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7293" y="2834298"/>
                <a:ext cx="399308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𝑾𝒛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𝑴𝒛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3" y="2834298"/>
                <a:ext cx="3993089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245" y="3672832"/>
                <a:ext cx="6748607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𝑴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45" y="3672832"/>
                <a:ext cx="6748607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7380" y="5701067"/>
                <a:ext cx="4620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STIXGeneral-Regular" charset="0"/>
                  <a:buChar char="⟹"/>
                </a:pPr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𝒛</m:t>
                        </m:r>
                      </m:e>
                      <m:e>
                        <m:r>
                          <a:rPr lang="en-US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2534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2534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solidFill>
                                  <a:srgbClr val="2534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2534FF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80" y="5701067"/>
                <a:ext cx="462017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47" t="-18033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7380" y="4712955"/>
                <a:ext cx="6058005" cy="637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STIXGeneral-Regular" charset="0"/>
                  <a:buChar char="⟹"/>
                </a:pPr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𝒛</m:t>
                        </m:r>
                      </m:e>
                      <m:e>
                        <m:r>
                          <a:rPr lang="en-US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, </m:t>
                            </m:r>
                            <m:r>
                              <a:rPr lang="en-US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b="1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solidFill>
                                          <a:srgbClr val="2534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solidFill>
                                          <a:srgbClr val="2534FF"/>
                                        </a:solidFill>
                                        <a:latin typeface="Cambria Math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2534FF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>
                                        <a:solidFill>
                                          <a:srgbClr val="2534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solidFill>
                                          <a:srgbClr val="2534FF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solidFill>
                                          <a:srgbClr val="2534FF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solidFill>
                                          <a:srgbClr val="2534FF"/>
                                        </a:solidFill>
                                        <a:latin typeface="Cambria Math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2534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2534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solidFill>
                                      <a:srgbClr val="2534FF"/>
                                    </a:solidFill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80" y="4712955"/>
                <a:ext cx="6058005" cy="637803"/>
              </a:xfrm>
              <a:prstGeom prst="rect">
                <a:avLst/>
              </a:prstGeom>
              <a:blipFill rotWithShape="0">
                <a:blip r:embed="rId7"/>
                <a:stretch>
                  <a:fillRect l="-14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6252" y="191549"/>
            <a:ext cx="7998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 dirty="0">
                <a:solidFill>
                  <a:srgbClr val="2534FF"/>
                </a:solidFill>
                <a:latin typeface="Helvetica" charset="0"/>
                <a:ea typeface="Helvetica" charset="0"/>
                <a:cs typeface="Helvetica" charset="0"/>
              </a:rPr>
              <a:t>Using ‘completing </a:t>
            </a:r>
            <a:r>
              <a:rPr lang="en-US" sz="2200">
                <a:solidFill>
                  <a:srgbClr val="2534FF"/>
                </a:solidFill>
                <a:latin typeface="Helvetica" charset="0"/>
                <a:ea typeface="Helvetica" charset="0"/>
                <a:cs typeface="Helvetica" charset="0"/>
              </a:rPr>
              <a:t>the square’ trick to derive the posteriori</a:t>
            </a:r>
            <a:endParaRPr lang="en-US" sz="2200" dirty="0">
              <a:solidFill>
                <a:srgbClr val="2534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Form of the Concerned Problem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419" y="873454"/>
            <a:ext cx="8650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Given the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joint distribution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64052" y="1342388"/>
                <a:ext cx="16158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, 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𝒛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;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𝜽</m:t>
                          </m:r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052" y="1342388"/>
                <a:ext cx="1615896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613" y="1932141"/>
                <a:ext cx="830886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r>
                  <a:rPr lang="en-US" sz="22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is the observed variable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𝒛</m:t>
                    </m:r>
                  </m:oMath>
                </a14:m>
                <a:r>
                  <a:rPr lang="en-US" sz="2200" b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is the latent variable, 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we need to maximize the log likelihood </a:t>
                </a:r>
                <a:r>
                  <a:rPr lang="en-US" sz="2200" i="1" dirty="0" err="1">
                    <a:latin typeface="Helvetica" charset="0"/>
                    <a:ea typeface="Helvetica" charset="0"/>
                    <a:cs typeface="Helvetica" charset="0"/>
                  </a:rPr>
                  <a:t>w.r.t</a:t>
                </a:r>
                <a:r>
                  <a:rPr lang="en-US" sz="2200" i="1" dirty="0">
                    <a:latin typeface="Helvetica" charset="0"/>
                    <a:ea typeface="Helvetica" charset="0"/>
                    <a:cs typeface="Helvetica" charset="0"/>
                  </a:rPr>
                  <a:t>.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that is, </a:t>
                </a:r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3" y="1932141"/>
                <a:ext cx="8308865" cy="769441"/>
              </a:xfrm>
              <a:prstGeom prst="rect">
                <a:avLst/>
              </a:prstGeom>
              <a:blipFill>
                <a:blip r:embed="rId3"/>
                <a:stretch>
                  <a:fillRect l="-954" t="-4762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62437" y="4025224"/>
                <a:ext cx="3147123" cy="912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;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𝜽</m:t>
                          </m:r>
                        </m:e>
                      </m:d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, 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𝒛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;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437" y="4025224"/>
                <a:ext cx="3147123" cy="9120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9483" y="2901380"/>
                <a:ext cx="3147123" cy="535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𝜽</m:t>
                      </m:r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200" b="1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;</m:t>
                                      </m:r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83" y="2901380"/>
                <a:ext cx="3147123" cy="535018"/>
              </a:xfrm>
              <a:prstGeom prst="rect">
                <a:avLst/>
              </a:prstGeom>
              <a:blipFill rotWithShape="0">
                <a:blip r:embed="rId5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49204" y="3600182"/>
            <a:ext cx="1091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where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06043" y="5354711"/>
                <a:ext cx="7680571" cy="76944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Helvetica" charset="0"/>
                    <a:ea typeface="Helvetica" charset="0"/>
                    <a:cs typeface="Helvetica" charset="0"/>
                  </a:rPr>
                  <a:t>What we have is the </a:t>
                </a:r>
                <a:r>
                  <a:rPr lang="en-US" altLang="zh-CN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joint pdf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𝒛</m:t>
                        </m:r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;</m:t>
                        </m:r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Helvetica" charset="0"/>
                    <a:ea typeface="Helvetica" charset="0"/>
                    <a:cs typeface="Helvetica" charset="0"/>
                  </a:rPr>
                  <a:t>, but what we need to optimize is the </a:t>
                </a:r>
                <a:r>
                  <a:rPr lang="en-US" altLang="zh-CN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marginal pdf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  <m:d>
                      <m:dPr>
                        <m:ctrlP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  <m:r>
                          <a:rPr lang="en-US" altLang="zh-CN" sz="2200" b="0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;</m:t>
                        </m:r>
                        <m: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3" y="5354711"/>
                <a:ext cx="7680571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950" t="-3846" r="-633" b="-1307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95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3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Concerned Problem</a:t>
            </a:r>
          </a:p>
          <a:p>
            <a:pPr lvl="1"/>
            <a:r>
              <a:rPr lang="en-US" dirty="0"/>
              <a:t>EM Algorithm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Theoretical Guarantees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1: Training Gaussian Latent-Variable Models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2: Training 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5393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88" y="911504"/>
            <a:ext cx="2843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820" y="1392495"/>
            <a:ext cx="4811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E-step: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/>
              <a:t>Evaluating the expectation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53977" y="1965389"/>
                <a:ext cx="4533677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lang="en-US" sz="2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977" y="1965389"/>
                <a:ext cx="4533677" cy="493981"/>
              </a:xfrm>
              <a:prstGeom prst="rect">
                <a:avLst/>
              </a:prstGeom>
              <a:blipFill rotWithShape="0">
                <a:blip r:embed="rId2"/>
                <a:stretch>
                  <a:fillRect l="-538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4468" y="2715761"/>
            <a:ext cx="670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M-step: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/>
              <a:t>Updating the parameter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75022" y="3331318"/>
                <a:ext cx="4058433" cy="52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𝒬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22" y="3331318"/>
                <a:ext cx="4058433" cy="522835"/>
              </a:xfrm>
              <a:prstGeom prst="rect">
                <a:avLst/>
              </a:prstGeom>
              <a:blipFill rotWithShape="0"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65188" y="4125975"/>
            <a:ext cx="510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Key integrant in EM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4468" y="4695304"/>
                <a:ext cx="6162805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2"/>
                  </a:buClr>
                  <a:buFont typeface="+mj-lt"/>
                  <a:buAutoNum type="arabicParenR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The posteriori distribution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4695304"/>
                <a:ext cx="6162805" cy="421013"/>
              </a:xfrm>
              <a:prstGeom prst="rect">
                <a:avLst/>
              </a:prstGeom>
              <a:blipFill rotWithShape="0">
                <a:blip r:embed="rId4"/>
                <a:stretch>
                  <a:fillRect l="-1088" t="-4348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4468" y="5294959"/>
                <a:ext cx="8203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2"/>
                  </a:buClr>
                  <a:buFont typeface="+mj-lt"/>
                  <a:buAutoNum type="arabicParenR" startAt="2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The expectation of joint distribution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w.r.t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.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the posteriori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5294959"/>
                <a:ext cx="8203010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817" t="-12308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04589" y="5858261"/>
            <a:ext cx="616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457200" indent="-457200">
              <a:buFont typeface="+mj-lt"/>
              <a:buAutoNum type="arabicParenR" startAt="3"/>
            </a:pPr>
            <a:r>
              <a:rPr lang="en-US" dirty="0"/>
              <a:t>Maximization</a:t>
            </a:r>
          </a:p>
        </p:txBody>
      </p:sp>
    </p:spTree>
    <p:extLst>
      <p:ext uri="{BB962C8B-B14F-4D97-AF65-F5344CB8AC3E}">
        <p14:creationId xmlns:p14="http://schemas.microsoft.com/office/powerpoint/2010/main" val="212180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Concerned Problem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 Algorithm</a:t>
            </a:r>
          </a:p>
          <a:p>
            <a:pPr lvl="1"/>
            <a:r>
              <a:rPr lang="en-US" dirty="0"/>
              <a:t>Theoretical Guarantees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1: Training Gaussian Latent-Variable Models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2: Training 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28256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641574"/>
            <a:ext cx="8249478" cy="175922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Re-representing the Log-likelihood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634" y="846160"/>
            <a:ext cx="8664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The log-likelihood can be reformulated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23773" y="1350770"/>
                <a:ext cx="3871022" cy="58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charset="0"/>
                          </a:rPr>
                          <m:t>;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𝜽</m:t>
                        </m:r>
                        <m:r>
                          <a:rPr lang="en-US" sz="2000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3" y="1350770"/>
                <a:ext cx="3871022" cy="582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3669" y="1986859"/>
                <a:ext cx="3120395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𝑞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  <m:r>
                          <a:rPr lang="en-US" sz="2000" b="1" i="1">
                            <a:latin typeface="Cambria Math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;</m:t>
                                    </m:r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;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𝜽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669" y="1986859"/>
                <a:ext cx="3120395" cy="5907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98261" y="2783734"/>
                <a:ext cx="5445761" cy="8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limLow>
                      <m:limLow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1" i="1"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sz="2000" b="1" i="1">
                                                <a:latin typeface="Cambria Math" charset="0"/>
                                              </a:rPr>
                                              <m:t>𝒛</m:t>
                                            </m:r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;</m:t>
                                            </m:r>
                                            <m:r>
                                              <a:rPr lang="en-US" sz="2000" b="1" i="1">
                                                <a:latin typeface="Cambria Math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nary>
                          </m:e>
                        </m:groupChr>
                      </m:e>
                      <m:li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lim>
                    </m:limLow>
                    <m:r>
                      <a:rPr lang="en-US" sz="2000" b="1" i="1">
                        <a:latin typeface="Cambria Math" charset="0"/>
                      </a:rPr>
                      <m:t>+</m:t>
                    </m:r>
                    <m:limLow>
                      <m:limLow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nary>
                          </m:e>
                        </m:groupChr>
                      </m:e>
                      <m:li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𝐾𝐿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))</m:t>
                        </m:r>
                      </m:lim>
                    </m:limLow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61" y="2783734"/>
                <a:ext cx="5445761" cy="8853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16373" y="3825420"/>
                <a:ext cx="5557664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9144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𝐾𝐿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||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;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))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C00000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∀ 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373" y="3825420"/>
                <a:ext cx="5557664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87500" b="-10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4530" y="4723136"/>
                <a:ext cx="82030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US" sz="2000" i="1" dirty="0">
                    <a:solidFill>
                      <a:srgbClr val="2534FF"/>
                    </a:solidFill>
                    <a:latin typeface="Helvetica" charset="0"/>
                    <a:ea typeface="Helvetica" charset="0"/>
                    <a:cs typeface="Helvetica" charset="0"/>
                  </a:rPr>
                  <a:t>Remark: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The KL-divergence is used to </a:t>
                </a:r>
                <a:r>
                  <a:rPr lang="en-US" sz="20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measure the distance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between two distributions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, which is defined as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0" y="4723136"/>
                <a:ext cx="8203010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818" t="-6034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35256" y="5552216"/>
                <a:ext cx="4582654" cy="7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𝐾𝐿</m:t>
                      </m:r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≜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𝑑𝑧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56" y="5552216"/>
                <a:ext cx="4582654" cy="7586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81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2634" y="136471"/>
                <a:ext cx="8664844" cy="45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Thus, with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at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iteration, we have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4" y="136471"/>
                <a:ext cx="8664844" cy="453842"/>
              </a:xfrm>
              <a:prstGeom prst="rect">
                <a:avLst/>
              </a:prstGeom>
              <a:blipFill rotWithShape="0">
                <a:blip r:embed="rId2"/>
                <a:stretch>
                  <a:fillRect l="-844" t="-2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55259" y="859809"/>
                <a:ext cx="5950424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func>
                      <m:r>
                        <a:rPr lang="en-US" sz="2000" b="1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charset="0"/>
                        </a:rPr>
                        <m:t>𝐾𝐿</m:t>
                      </m:r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latin typeface="Cambria Math" charset="0"/>
                        </a:rPr>
                        <m:t>𝑞</m:t>
                      </m:r>
                      <m:r>
                        <a:rPr lang="en-US" sz="2000" i="1">
                          <a:latin typeface="Cambria Math" charset="0"/>
                        </a:rPr>
                        <m:t>||</m:t>
                      </m:r>
                      <m:r>
                        <a:rPr lang="en-US" sz="2000" i="1">
                          <a:latin typeface="Cambria Math" charset="0"/>
                        </a:rPr>
                        <m:t>𝑝</m:t>
                      </m:r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r>
                        <a:rPr lang="en-US" sz="2000" b="1" i="1">
                          <a:latin typeface="Cambria Math" charset="0"/>
                        </a:rPr>
                        <m:t>𝒛</m:t>
                      </m:r>
                      <m:r>
                        <a:rPr lang="en-US" sz="2000" b="1" i="1">
                          <a:latin typeface="Cambria Math" charset="0"/>
                        </a:rPr>
                        <m:t>|</m:t>
                      </m:r>
                      <m:r>
                        <a:rPr lang="en-US" sz="2000" b="1" i="1">
                          <a:latin typeface="Cambria Math" charset="0"/>
                        </a:rPr>
                        <m:t>𝒙</m:t>
                      </m:r>
                      <m:r>
                        <a:rPr lang="en-US" sz="2000" b="1" i="1">
                          <a:latin typeface="Cambria Math" charset="0"/>
                        </a:rPr>
                        <m:t>;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259" y="859809"/>
                <a:ext cx="5950424" cy="445635"/>
              </a:xfrm>
              <a:prstGeom prst="rect">
                <a:avLst/>
              </a:prstGeom>
              <a:blipFill rotWithShape="0">
                <a:blip r:embed="rId3"/>
                <a:stretch>
                  <a:fillRect t="-82192" b="-10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2633" y="2581564"/>
                <a:ext cx="8664845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Different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𝑞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𝒛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will lead to different decomposition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00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2000">
                                <a:latin typeface="Cambria Math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3" y="2581564"/>
                <a:ext cx="8664845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844" t="-81081" b="-10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95565" y="3496214"/>
            <a:ext cx="7469812" cy="2471259"/>
            <a:chOff x="1282366" y="4922458"/>
            <a:chExt cx="7000937" cy="1799095"/>
          </a:xfrm>
        </p:grpSpPr>
        <p:grpSp>
          <p:nvGrpSpPr>
            <p:cNvPr id="9" name="Group 8"/>
            <p:cNvGrpSpPr/>
            <p:nvPr/>
          </p:nvGrpSpPr>
          <p:grpSpPr>
            <a:xfrm>
              <a:off x="1282366" y="4924022"/>
              <a:ext cx="2807367" cy="1778283"/>
              <a:chOff x="1330820" y="4927414"/>
              <a:chExt cx="2807367" cy="177828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330820" y="4927414"/>
                <a:ext cx="2807367" cy="1483894"/>
                <a:chOff x="1852864" y="4459707"/>
                <a:chExt cx="2807367" cy="1483894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852864" y="4459707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864895" y="5365801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>
                  <a:off x="2418343" y="5365801"/>
                  <a:ext cx="0" cy="55774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2097506" y="4459707"/>
                  <a:ext cx="0" cy="9060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2093490" y="4728404"/>
                      <a:ext cx="97856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3490" y="4728404"/>
                      <a:ext cx="978565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r="-8125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2382247" y="5470183"/>
                      <a:ext cx="825174" cy="3166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82247" y="5470183"/>
                      <a:ext cx="825174" cy="3488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28676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3510193" y="5016988"/>
                      <a:ext cx="1150038" cy="3166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060728" y="6397920"/>
                    <a:ext cx="132047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0728" y="6397920"/>
                    <a:ext cx="1320473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/>
            <p:cNvGrpSpPr/>
            <p:nvPr/>
          </p:nvGrpSpPr>
          <p:grpSpPr>
            <a:xfrm>
              <a:off x="5475935" y="4922458"/>
              <a:ext cx="2807368" cy="1799095"/>
              <a:chOff x="5037537" y="4927414"/>
              <a:chExt cx="2807368" cy="179909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037537" y="4927414"/>
                <a:ext cx="2807368" cy="1483894"/>
                <a:chOff x="1852863" y="4459707"/>
                <a:chExt cx="2807368" cy="148389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852864" y="4459707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1852863" y="4973054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418343" y="4973054"/>
                  <a:ext cx="0" cy="9504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2097506" y="4459707"/>
                  <a:ext cx="0" cy="51334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045362" y="4523870"/>
                      <a:ext cx="97856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6" name="TextBox 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5362" y="4523870"/>
                      <a:ext cx="978565" cy="338554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r="-8125" b="-1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370215" y="5301735"/>
                      <a:ext cx="825174" cy="3166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5"/>
                      <a:ext cx="825174" cy="348813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r="-29412" b="-137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510193" y="5016988"/>
                      <a:ext cx="1150038" cy="3166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738369" y="6418732"/>
                    <a:ext cx="14271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8369" y="6418732"/>
                    <a:ext cx="1427188" cy="30777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ight Arrow 10"/>
            <p:cNvSpPr/>
            <p:nvPr/>
          </p:nvSpPr>
          <p:spPr>
            <a:xfrm>
              <a:off x="4479046" y="5602463"/>
              <a:ext cx="586527" cy="18744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717382" y="1644436"/>
                <a:ext cx="59392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This equality holds for any distribution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𝑞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(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𝒛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)</m:t>
                    </m:r>
                  </m:oMath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382" y="1644436"/>
                <a:ext cx="5939222" cy="430887"/>
              </a:xfrm>
              <a:prstGeom prst="rect">
                <a:avLst/>
              </a:prstGeom>
              <a:blipFill rotWithShape="0">
                <a:blip r:embed="rId12"/>
                <a:stretch>
                  <a:fillRect l="-1335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5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Justification for 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10/30/23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8984" y="846160"/>
                <a:ext cx="8678493" cy="444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𝑞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𝒛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)=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𝒛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;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then we have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4" y="846160"/>
                <a:ext cx="8678493" cy="444994"/>
              </a:xfrm>
              <a:prstGeom prst="rect">
                <a:avLst/>
              </a:prstGeom>
              <a:blipFill rotWithShape="0">
                <a:blip r:embed="rId2"/>
                <a:stretch>
                  <a:fillRect l="-772" t="-5479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28950" y="1419365"/>
                <a:ext cx="339914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||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1419365"/>
                <a:ext cx="3399146" cy="445635"/>
              </a:xfrm>
              <a:prstGeom prst="rect">
                <a:avLst/>
              </a:prstGeom>
              <a:blipFill rotWithShape="0">
                <a:blip r:embed="rId3"/>
                <a:stretch>
                  <a:fillRect t="-82192" b="-10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42580" y="1865000"/>
            <a:ext cx="5189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Thus, we have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03867" y="2413688"/>
                <a:ext cx="534992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 </m:t>
                          </m:r>
                        </m:e>
                      </m:func>
                      <m:r>
                        <a:rPr lang="en-US" sz="2000" b="1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867" y="2413688"/>
                <a:ext cx="5349922" cy="439736"/>
              </a:xfrm>
              <a:prstGeom prst="rect">
                <a:avLst/>
              </a:prstGeom>
              <a:blipFill rotWithShape="0">
                <a:blip r:embed="rId4"/>
                <a:stretch>
                  <a:fillRect t="-84722" b="-1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82686" y="4264576"/>
            <a:ext cx="7891674" cy="1974653"/>
            <a:chOff x="1113480" y="2796852"/>
            <a:chExt cx="7585440" cy="1628405"/>
          </a:xfrm>
        </p:grpSpPr>
        <p:grpSp>
          <p:nvGrpSpPr>
            <p:cNvPr id="13" name="Group 12"/>
            <p:cNvGrpSpPr/>
            <p:nvPr/>
          </p:nvGrpSpPr>
          <p:grpSpPr>
            <a:xfrm>
              <a:off x="5164644" y="2828960"/>
              <a:ext cx="3534276" cy="1596297"/>
              <a:chOff x="5037538" y="4927414"/>
              <a:chExt cx="2807367" cy="189224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37538" y="4927414"/>
                <a:ext cx="2807367" cy="1483894"/>
                <a:chOff x="1852864" y="4459707"/>
                <a:chExt cx="2807367" cy="1483894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852864" y="4471739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864895" y="4475855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2418343" y="4475855"/>
                  <a:ext cx="0" cy="14476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2370215" y="5301736"/>
                      <a:ext cx="825174" cy="3754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6"/>
                      <a:ext cx="825174" cy="37540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510193" y="5016988"/>
                      <a:ext cx="1150038" cy="3754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581387" y="6444252"/>
                    <a:ext cx="1788139" cy="3754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1387" y="6444252"/>
                    <a:ext cx="1788139" cy="37540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/>
            <p:cNvGrpSpPr/>
            <p:nvPr/>
          </p:nvGrpSpPr>
          <p:grpSpPr>
            <a:xfrm>
              <a:off x="1113480" y="2796852"/>
              <a:ext cx="2849508" cy="1560858"/>
              <a:chOff x="5037537" y="4927414"/>
              <a:chExt cx="2807368" cy="187091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5037537" y="4927414"/>
                <a:ext cx="2807368" cy="1483894"/>
                <a:chOff x="1852863" y="4459707"/>
                <a:chExt cx="2807368" cy="1483894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864895" y="5943601"/>
                  <a:ext cx="264694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852863" y="4459708"/>
                  <a:ext cx="265897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852863" y="4973054"/>
                  <a:ext cx="1203158" cy="0"/>
                </a:xfrm>
                <a:prstGeom prst="line">
                  <a:avLst/>
                </a:prstGeom>
                <a:ln w="25400">
                  <a:solidFill>
                    <a:srgbClr val="2534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2418343" y="4973054"/>
                  <a:ext cx="0" cy="9504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3557335" y="4459707"/>
                  <a:ext cx="0" cy="148389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2097506" y="4459707"/>
                  <a:ext cx="0" cy="51334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045362" y="4523869"/>
                      <a:ext cx="978565" cy="368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5362" y="4523869"/>
                      <a:ext cx="978565" cy="368916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2370215" y="5301735"/>
                      <a:ext cx="825174" cy="3796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0215" y="5301735"/>
                      <a:ext cx="825174" cy="37960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r="-4348" b="-1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3510193" y="5016988"/>
                      <a:ext cx="1150038" cy="3796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4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1400" i="1">
                                    <a:latin typeface="Cambria Math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</a:rPr>
                                  <m:t>) 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193" y="5016988"/>
                      <a:ext cx="1150038" cy="3488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82456" r="-15344" b="-1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8369" y="6418733"/>
                    <a:ext cx="1801077" cy="3796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≠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8369" y="6418733"/>
                    <a:ext cx="1801077" cy="3796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ight Arrow 14"/>
            <p:cNvSpPr/>
            <p:nvPr/>
          </p:nvSpPr>
          <p:spPr>
            <a:xfrm>
              <a:off x="4398244" y="3395025"/>
              <a:ext cx="586527" cy="18744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31957" y="3076087"/>
                <a:ext cx="3606299" cy="641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𝒛</m:t>
                        </m:r>
                        <m:r>
                          <a:rPr lang="en-US" sz="2000" b="1" i="1">
                            <a:latin typeface="Cambria Math" charset="0"/>
                          </a:rPr>
                          <m:t>|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957" y="3076087"/>
                <a:ext cx="3606299" cy="64197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09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>
          <a:defRPr sz="2200" dirty="0"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cture6-Neural Networks" id="{3383C3DD-2FB0-F045-8EB5-49ACD2E5693F}" vid="{41CCD843-D35A-3745-A205-51C34435B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SYSU_Class_v2</Template>
  <TotalTime>17677</TotalTime>
  <Words>1515</Words>
  <Application>Microsoft Macintosh PowerPoint</Application>
  <PresentationFormat>On-screen Show (4:3)</PresentationFormat>
  <Paragraphs>299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.AppleSystemUIFont</vt:lpstr>
      <vt:lpstr>Arial</vt:lpstr>
      <vt:lpstr>Calibri</vt:lpstr>
      <vt:lpstr>Cambria Math</vt:lpstr>
      <vt:lpstr>Helvetica</vt:lpstr>
      <vt:lpstr>STIXGeneral-Regular</vt:lpstr>
      <vt:lpstr>Wingdings</vt:lpstr>
      <vt:lpstr>Office Theme</vt:lpstr>
      <vt:lpstr>Expectation-Maximization Algorithm</vt:lpstr>
      <vt:lpstr>Outline</vt:lpstr>
      <vt:lpstr>General Form of the Concerned Problem</vt:lpstr>
      <vt:lpstr>Outline</vt:lpstr>
      <vt:lpstr>EM Algorithm</vt:lpstr>
      <vt:lpstr>Outline</vt:lpstr>
      <vt:lpstr>Re-representing the Log-likelihood</vt:lpstr>
      <vt:lpstr>PowerPoint Presentation</vt:lpstr>
      <vt:lpstr>Theoretical Justification for EM</vt:lpstr>
      <vt:lpstr>PowerPoint Presentation</vt:lpstr>
      <vt:lpstr>PowerPoint Presentation</vt:lpstr>
      <vt:lpstr>PowerPoint Presentation</vt:lpstr>
      <vt:lpstr>A View in the Parameter Space</vt:lpstr>
      <vt:lpstr>Outline</vt:lpstr>
      <vt:lpstr>Gaussian Mixture Model Review</vt:lpstr>
      <vt:lpstr>EM: E-step</vt:lpstr>
      <vt:lpstr>PowerPoint Presentation</vt:lpstr>
      <vt:lpstr>PowerPoint Presentation</vt:lpstr>
      <vt:lpstr>EM: M-step</vt:lpstr>
      <vt:lpstr>Summary of EM Algorithm</vt:lpstr>
      <vt:lpstr>PowerPoint Presentation</vt:lpstr>
      <vt:lpstr>Relation to Soft K-Means</vt:lpstr>
      <vt:lpstr>Outline</vt:lpstr>
      <vt:lpstr>Probabilistic PCA Review</vt:lpstr>
      <vt:lpstr>Two EM Steps</vt:lpstr>
      <vt:lpstr>E-Step: Evaluating Q(θ;θ^((t) ) ) </vt:lpstr>
      <vt:lpstr>M-Step: Maximization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and Training Techniques</dc:title>
  <dc:creator>Qinliang Su, Ph.D.</dc:creator>
  <cp:lastModifiedBy>Shangsong Liang</cp:lastModifiedBy>
  <cp:revision>331</cp:revision>
  <cp:lastPrinted>2021-04-22T01:40:53Z</cp:lastPrinted>
  <dcterms:created xsi:type="dcterms:W3CDTF">2020-02-28T14:13:59Z</dcterms:created>
  <dcterms:modified xsi:type="dcterms:W3CDTF">2023-10-30T01:26:14Z</dcterms:modified>
</cp:coreProperties>
</file>